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57" r:id="rId4"/>
    <p:sldId id="260" r:id="rId5"/>
    <p:sldId id="256" r:id="rId6"/>
    <p:sldId id="265" r:id="rId7"/>
    <p:sldId id="266" r:id="rId8"/>
    <p:sldId id="259" r:id="rId9"/>
    <p:sldId id="270" r:id="rId10"/>
    <p:sldId id="264" r:id="rId11"/>
    <p:sldId id="269" r:id="rId12"/>
    <p:sldId id="271" r:id="rId13"/>
    <p:sldId id="272" r:id="rId14"/>
    <p:sldId id="273" r:id="rId15"/>
    <p:sldId id="275" r:id="rId16"/>
    <p:sldId id="274" r:id="rId17"/>
    <p:sldId id="277" r:id="rId18"/>
    <p:sldId id="280" r:id="rId19"/>
    <p:sldId id="279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430" y="-10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33467-8EBE-443A-8789-4BD80C5C099E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AB91-87E6-4DC9-81B3-C630630BE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51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60F4A-A1D2-445E-A3EC-E0CAF1E374A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5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5AB91-87E6-4DC9-81B3-C630630BE6E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84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0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5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62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0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6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6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3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84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6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89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2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64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59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48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0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65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61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31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84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60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8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986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26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59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48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3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4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0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39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6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018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F293B-0064-4E76-963F-90211604CB2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CB14-3683-4B54-8A6C-F8B690331F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90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49BD1-8C15-4153-8B0D-2F88D04D4E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EC7F-C08E-4313-A61D-E1034C875A7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3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581128"/>
            <a:ext cx="871296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А.А.СОМИНИНА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ЗАСЕДАНИЕ УЧЕНОГО СОВЕТА ФГБУ «НИИ ГРИППА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ИМ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А.А.СМОРОДИНЦЕВА» МИНЗДРАВА </a:t>
            </a:r>
            <a:r>
              <a:rPr lang="ru-RU" dirty="0">
                <a:solidFill>
                  <a:srgbClr val="002060"/>
                </a:solidFill>
              </a:rPr>
              <a:t>РОССИИ,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Санкт-Петербург, </a:t>
            </a:r>
            <a:r>
              <a:rPr lang="en-US" dirty="0" smtClean="0">
                <a:solidFill>
                  <a:srgbClr val="002060"/>
                </a:solidFill>
              </a:rPr>
              <a:t>24 </a:t>
            </a:r>
            <a:r>
              <a:rPr lang="ru-RU" dirty="0" smtClean="0">
                <a:solidFill>
                  <a:srgbClr val="002060"/>
                </a:solidFill>
              </a:rPr>
              <a:t>ма</a:t>
            </a:r>
            <a:r>
              <a:rPr lang="ru-RU" dirty="0">
                <a:solidFill>
                  <a:srgbClr val="002060"/>
                </a:solidFill>
              </a:rPr>
              <a:t>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2018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88640"/>
            <a:ext cx="2955553" cy="4184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3" y="5877272"/>
            <a:ext cx="87882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При подготовке доклада использованы опубликованные материалы Музея истории Института, собранные </a:t>
            </a:r>
            <a:r>
              <a:rPr lang="ru-RU" i="1" dirty="0" err="1" smtClean="0">
                <a:solidFill>
                  <a:schemeClr val="bg1"/>
                </a:solidFill>
              </a:rPr>
              <a:t>Г.П.Коряковой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Э.П.Корнеевой</a:t>
            </a:r>
            <a:r>
              <a:rPr lang="ru-RU" i="1" dirty="0" smtClean="0">
                <a:solidFill>
                  <a:schemeClr val="bg1"/>
                </a:solidFill>
              </a:rPr>
              <a:t> и </a:t>
            </a:r>
            <a:r>
              <a:rPr lang="ru-RU" i="1" dirty="0" err="1" smtClean="0">
                <a:solidFill>
                  <a:schemeClr val="bg1"/>
                </a:solidFill>
              </a:rPr>
              <a:t>О.В.Гашинской</a:t>
            </a:r>
            <a:r>
              <a:rPr lang="ru-RU" i="1" dirty="0" smtClean="0">
                <a:solidFill>
                  <a:schemeClr val="bg1"/>
                </a:solidFill>
              </a:rPr>
              <a:t>, и другие источники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88641"/>
            <a:ext cx="5616624" cy="4184646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indent="0" algn="ctr">
              <a:buNone/>
            </a:pPr>
            <a:endParaRPr lang="ru-RU" sz="2400" b="1" dirty="0" smtClean="0"/>
          </a:p>
          <a:p>
            <a:pPr marL="0" indent="0" algn="ctr">
              <a:buNone/>
            </a:pPr>
            <a:endParaRPr lang="ru-RU" sz="2400" b="1" dirty="0"/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ПАМЯТИ ВЫДАЮЩЕГОСЯ УЧЕНОГО </a:t>
            </a:r>
            <a:r>
              <a:rPr lang="ru-RU" sz="2800" b="1" dirty="0">
                <a:solidFill>
                  <a:srgbClr val="002060"/>
                </a:solidFill>
              </a:rPr>
              <a:t>И ОРГАНИЗАТОРА ФГБУ НИИ </a:t>
            </a:r>
            <a:r>
              <a:rPr lang="ru-RU" sz="2800" b="1" dirty="0" smtClean="0">
                <a:solidFill>
                  <a:srgbClr val="002060"/>
                </a:solidFill>
              </a:rPr>
              <a:t>ГРИППА МИНЗДРАВА РОССИИ АКАДЕМИКА СМОРОДИНЦЕВА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АНАТОЛИЯ АЛЕКСАНДРОВИЧА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9645" y="4065509"/>
            <a:ext cx="295555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/>
              <a:t>(19.04.1901 - 06.08.1986) </a:t>
            </a:r>
          </a:p>
        </p:txBody>
      </p:sp>
    </p:spTree>
    <p:extLst>
      <p:ext uri="{BB962C8B-B14F-4D97-AF65-F5344CB8AC3E}">
        <p14:creationId xmlns:p14="http://schemas.microsoft.com/office/powerpoint/2010/main" val="2947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4032448" cy="63408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dirty="0" smtClean="0"/>
              <a:t>БОРЬБА С ПОЛИОМИЕЛИТОМ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3538736" cy="5073427"/>
          </a:xfr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После Второй мировой войны </a:t>
            </a:r>
            <a:r>
              <a:rPr lang="ru-RU" sz="1400" dirty="0" smtClean="0"/>
              <a:t>во </a:t>
            </a:r>
            <a:r>
              <a:rPr lang="ru-RU" sz="1400" dirty="0"/>
              <a:t>всём мире возникла лавина эпидемий </a:t>
            </a:r>
            <a:r>
              <a:rPr lang="ru-RU" sz="1400" dirty="0" smtClean="0"/>
              <a:t>полиомиелита в </a:t>
            </a:r>
            <a:r>
              <a:rPr lang="ru-RU" sz="1400" dirty="0"/>
              <a:t>США, Канаде, Австралии, Новой Зеландии и многих европейских странах, </a:t>
            </a:r>
            <a:r>
              <a:rPr lang="ru-RU" sz="1400" dirty="0" smtClean="0"/>
              <a:t>оставившая после себя тысячи </a:t>
            </a:r>
            <a:r>
              <a:rPr lang="ru-RU" sz="1400" dirty="0"/>
              <a:t>смертей и сотни тысяч искалеченных жертв. Передовыми исследователями вакцин от </a:t>
            </a:r>
            <a:r>
              <a:rPr lang="ru-RU" sz="1400" dirty="0" smtClean="0"/>
              <a:t>полиомиелита в то время были </a:t>
            </a:r>
            <a:r>
              <a:rPr lang="ru-RU" sz="1400" dirty="0"/>
              <a:t>американские учёные </a:t>
            </a:r>
            <a:r>
              <a:rPr lang="ru-RU" sz="1400" dirty="0" err="1"/>
              <a:t>Джонас</a:t>
            </a:r>
            <a:r>
              <a:rPr lang="ru-RU" sz="1400" dirty="0"/>
              <a:t> </a:t>
            </a:r>
            <a:r>
              <a:rPr lang="ru-RU" sz="1400" dirty="0" err="1"/>
              <a:t>Солк</a:t>
            </a:r>
            <a:r>
              <a:rPr lang="ru-RU" sz="1400" dirty="0"/>
              <a:t> и Альберт </a:t>
            </a:r>
            <a:r>
              <a:rPr lang="ru-RU" sz="1400" dirty="0" err="1" smtClean="0"/>
              <a:t>Сэбин</a:t>
            </a:r>
            <a:r>
              <a:rPr lang="ru-RU" sz="1400" dirty="0" smtClean="0"/>
              <a:t>.</a:t>
            </a:r>
          </a:p>
          <a:p>
            <a:pPr marL="0" indent="0">
              <a:buNone/>
            </a:pPr>
            <a:r>
              <a:rPr lang="ru-RU" sz="1400" dirty="0" smtClean="0"/>
              <a:t> </a:t>
            </a:r>
            <a:r>
              <a:rPr lang="ru-RU" sz="1400" dirty="0"/>
              <a:t>В </a:t>
            </a:r>
            <a:r>
              <a:rPr lang="ru-RU" sz="1400" b="1" dirty="0"/>
              <a:t>1956</a:t>
            </a:r>
            <a:r>
              <a:rPr lang="ru-RU" sz="1400" dirty="0"/>
              <a:t> г. группа учёных - </a:t>
            </a:r>
            <a:r>
              <a:rPr lang="ru-RU" sz="1400" dirty="0" err="1"/>
              <a:t>М.П.Чумаков</a:t>
            </a:r>
            <a:r>
              <a:rPr lang="ru-RU" sz="1400" dirty="0"/>
              <a:t>, А.А.Смородинцев, </a:t>
            </a:r>
            <a:r>
              <a:rPr lang="ru-RU" sz="1400" dirty="0" err="1"/>
              <a:t>М.К.Ворошилова</a:t>
            </a:r>
            <a:r>
              <a:rPr lang="ru-RU" sz="1400" dirty="0"/>
              <a:t>  совершили длительную поездку в США, где ознакомились с работами ведущих специалистов в области </a:t>
            </a:r>
            <a:r>
              <a:rPr lang="ru-RU" sz="1400" dirty="0" smtClean="0"/>
              <a:t>полиомиелита. Одним </a:t>
            </a:r>
            <a:r>
              <a:rPr lang="ru-RU" sz="1400" dirty="0"/>
              <a:t>из важнейших результатов поездки стало длительное научное сотрудничество советских и американских учёных, определившее многие успехи в решении проблемы полиомиелита.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5495"/>
            <a:ext cx="265334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1368152" cy="1682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1823918"/>
            <a:ext cx="79208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err="1" smtClean="0"/>
              <a:t>А.Сэбин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6287048" y="1700808"/>
            <a:ext cx="72008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err="1" smtClean="0"/>
              <a:t>Д.Солк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283969" y="2204864"/>
            <a:ext cx="4860032" cy="37548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Развив идею и используя предоставленные Альбертом </a:t>
            </a:r>
            <a:r>
              <a:rPr lang="ru-RU" sz="1400" dirty="0" err="1"/>
              <a:t>Сэбином</a:t>
            </a:r>
            <a:r>
              <a:rPr lang="ru-RU" sz="1400" dirty="0"/>
              <a:t> </a:t>
            </a:r>
            <a:r>
              <a:rPr lang="ru-RU" sz="1400" dirty="0" err="1" smtClean="0"/>
              <a:t>аттенуированные</a:t>
            </a:r>
            <a:r>
              <a:rPr lang="ru-RU" sz="1400" dirty="0" smtClean="0"/>
              <a:t> </a:t>
            </a:r>
            <a:r>
              <a:rPr lang="ru-RU" sz="1400" dirty="0"/>
              <a:t>штаммы вируса полиомиелита, </a:t>
            </a:r>
            <a:r>
              <a:rPr lang="ru-RU" sz="1400" dirty="0" smtClean="0"/>
              <a:t>А.А.Смородинцев </a:t>
            </a:r>
            <a:r>
              <a:rPr lang="ru-RU" sz="1400" dirty="0"/>
              <a:t>с сотрудниками всего за 2 года провели огромную </a:t>
            </a:r>
            <a:r>
              <a:rPr lang="ru-RU" sz="1400" dirty="0" smtClean="0"/>
              <a:t>научно-исследовательскую работу по проверке безопасности живой </a:t>
            </a:r>
            <a:r>
              <a:rPr lang="ru-RU" sz="1400" dirty="0"/>
              <a:t>пероральной вакцины против </a:t>
            </a:r>
            <a:r>
              <a:rPr lang="ru-RU" sz="1400" dirty="0" smtClean="0"/>
              <a:t>полиомиелита на обезьянах </a:t>
            </a:r>
            <a:r>
              <a:rPr lang="ru-RU" sz="1400" dirty="0"/>
              <a:t>и </a:t>
            </a:r>
            <a:r>
              <a:rPr lang="ru-RU" sz="1400" dirty="0" smtClean="0"/>
              <a:t>отсутствию </a:t>
            </a:r>
            <a:r>
              <a:rPr lang="ru-RU" sz="1400" dirty="0"/>
              <a:t>изменчивости вакцинного штамма в процессе культивирования. </a:t>
            </a:r>
            <a:r>
              <a:rPr lang="ru-RU" sz="1400" dirty="0" smtClean="0"/>
              <a:t> После этого Анатолий </a:t>
            </a:r>
            <a:r>
              <a:rPr lang="ru-RU" sz="1400" dirty="0"/>
              <a:t>Александрович испытал безвредность </a:t>
            </a:r>
            <a:r>
              <a:rPr lang="ru-RU" sz="1400" dirty="0" smtClean="0"/>
              <a:t>вакцинных </a:t>
            </a:r>
            <a:r>
              <a:rPr lang="ru-RU" sz="1400" dirty="0"/>
              <a:t>штаммов полиомиелита сначала </a:t>
            </a:r>
            <a:r>
              <a:rPr lang="ru-RU" sz="1400" b="1" dirty="0"/>
              <a:t>на себе и своих сотрудниках, затем на собственной внучке </a:t>
            </a:r>
            <a:r>
              <a:rPr lang="ru-RU" sz="1400" b="1" dirty="0" smtClean="0"/>
              <a:t>Елене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Автор книги </a:t>
            </a:r>
            <a:r>
              <a:rPr lang="ru-RU" sz="1400" dirty="0"/>
              <a:t>«Укрощённый вирус» </a:t>
            </a:r>
            <a:r>
              <a:rPr lang="ru-RU" sz="1400" dirty="0" smtClean="0"/>
              <a:t>пишет</a:t>
            </a:r>
            <a:r>
              <a:rPr lang="ru-RU" sz="1400" dirty="0"/>
              <a:t>: «</a:t>
            </a:r>
            <a:r>
              <a:rPr lang="ru-RU" sz="1400" b="1" dirty="0"/>
              <a:t>Анатолий Александрович Смородинцев решился: он привил вакцину своей любимой внучке. Во имя здоровья миллионов детей это сделал человек, который лучше, чем кто-либо представлял последствия возможной неудачи. Это был подвиг во имя миллионов людей».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0294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44624"/>
            <a:ext cx="8878739" cy="72008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/>
              <a:t>РЕАЛИЗАЦИЯ ПРОГРАММЫ ВАКЦИНАЦИИ ПРОТИВ ПОЛИОМИЕЛИТА В СТРАНЕ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4316288" cy="568863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/>
              <a:t>В</a:t>
            </a:r>
            <a:r>
              <a:rPr lang="ru-RU" sz="1600" dirty="0"/>
              <a:t> </a:t>
            </a:r>
            <a:r>
              <a:rPr lang="ru-RU" sz="1400" b="1" dirty="0"/>
              <a:t>1958</a:t>
            </a:r>
            <a:r>
              <a:rPr lang="ru-RU" sz="1400" dirty="0"/>
              <a:t> </a:t>
            </a:r>
            <a:r>
              <a:rPr lang="ru-RU" sz="1400" dirty="0" smtClean="0"/>
              <a:t>г Президиум </a:t>
            </a:r>
            <a:r>
              <a:rPr lang="ru-RU" sz="1400" dirty="0"/>
              <a:t>АМН СССР принял решение рекомендовать проведение расширенных испытаний живой вакцины, а МЗ </a:t>
            </a:r>
            <a:r>
              <a:rPr lang="ru-RU" sz="1400" dirty="0" smtClean="0"/>
              <a:t>СССР </a:t>
            </a:r>
            <a:r>
              <a:rPr lang="ru-RU" sz="1400" dirty="0"/>
              <a:t>разрешило проведение таких испытаний с включением в них 40 000 </a:t>
            </a:r>
            <a:r>
              <a:rPr lang="ru-RU" sz="1400" dirty="0" smtClean="0"/>
              <a:t>детей. </a:t>
            </a:r>
            <a:r>
              <a:rPr lang="ru-RU" sz="1400" dirty="0"/>
              <a:t>Комитет вакцин и сывороток МЗ СССР утвердил инструкцию по изготовлению и контролю живой </a:t>
            </a:r>
            <a:r>
              <a:rPr lang="ru-RU" sz="1400" dirty="0" err="1"/>
              <a:t>полиовирусной</a:t>
            </a:r>
            <a:r>
              <a:rPr lang="ru-RU" sz="1400" dirty="0"/>
              <a:t> вакцины из штаммов </a:t>
            </a:r>
            <a:r>
              <a:rPr lang="ru-RU" sz="1400" dirty="0" err="1"/>
              <a:t>Сэбина</a:t>
            </a:r>
            <a:r>
              <a:rPr lang="ru-RU" sz="1400" dirty="0"/>
              <a:t>.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Работу </a:t>
            </a:r>
            <a:r>
              <a:rPr lang="ru-RU" sz="1400" dirty="0"/>
              <a:t>по массовым испытаниям вакцины возглавил </a:t>
            </a:r>
            <a:r>
              <a:rPr lang="ru-RU" sz="1400" dirty="0" smtClean="0"/>
              <a:t>А.А.Смородинцев</a:t>
            </a:r>
            <a:r>
              <a:rPr lang="ru-RU" sz="1400" dirty="0"/>
              <a:t>. В </a:t>
            </a:r>
            <a:r>
              <a:rPr lang="ru-RU" sz="1400" b="1" dirty="0"/>
              <a:t>1960 </a:t>
            </a:r>
            <a:r>
              <a:rPr lang="ru-RU" sz="1400" dirty="0"/>
              <a:t>г. в СССР этой вакциной было привито </a:t>
            </a:r>
            <a:r>
              <a:rPr lang="ru-RU" sz="1400" b="1" dirty="0"/>
              <a:t>77,5 миллионов человек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/>
              <a:t>Полученные </a:t>
            </a:r>
            <a:r>
              <a:rPr lang="ru-RU" sz="1400" dirty="0" smtClean="0"/>
              <a:t>результаты </a:t>
            </a:r>
            <a:r>
              <a:rPr lang="ru-RU" sz="1400" dirty="0"/>
              <a:t>показали безопасность, высокую иммунологическую, а в дальнейшем и высокую эпидемиологическую эффективность живой вакцины</a:t>
            </a:r>
            <a:r>
              <a:rPr lang="ru-RU" sz="1400" dirty="0" smtClean="0"/>
              <a:t>: заболеваемость полиомиелитом в </a:t>
            </a:r>
            <a:r>
              <a:rPr lang="ru-RU" sz="1400" dirty="0"/>
              <a:t>СССР </a:t>
            </a:r>
            <a:r>
              <a:rPr lang="ru-RU" sz="1400" dirty="0" smtClean="0"/>
              <a:t> </a:t>
            </a:r>
            <a:r>
              <a:rPr lang="ru-RU" sz="1400" dirty="0"/>
              <a:t>снизилась в </a:t>
            </a:r>
            <a:r>
              <a:rPr lang="ru-RU" sz="1400" b="1" dirty="0"/>
              <a:t>120 раз</a:t>
            </a:r>
            <a:r>
              <a:rPr lang="ru-RU" sz="1400" dirty="0" smtClean="0"/>
              <a:t>!</a:t>
            </a:r>
          </a:p>
          <a:p>
            <a:pPr marL="0" indent="0">
              <a:buNone/>
            </a:pPr>
            <a:r>
              <a:rPr lang="ru-RU" sz="1400" dirty="0"/>
              <a:t>В 1961 г. </a:t>
            </a:r>
            <a:r>
              <a:rPr lang="ru-RU" sz="1400" dirty="0" smtClean="0"/>
              <a:t>Альберт </a:t>
            </a:r>
            <a:r>
              <a:rPr lang="ru-RU" sz="1400" dirty="0" err="1"/>
              <a:t>Себин</a:t>
            </a:r>
            <a:r>
              <a:rPr lang="ru-RU" sz="1400" dirty="0"/>
              <a:t> заявил: </a:t>
            </a:r>
            <a:r>
              <a:rPr lang="ru-RU" sz="1400" i="1" dirty="0"/>
              <a:t>«Русские провели молниеносную войну против полиомиелита и победили, затратив на поражение противника в десять раз меньше времени, чем американцы</a:t>
            </a:r>
            <a:r>
              <a:rPr lang="ru-RU" sz="1400" i="1" dirty="0" smtClean="0"/>
              <a:t>».</a:t>
            </a:r>
          </a:p>
          <a:p>
            <a:pPr marL="0" indent="0">
              <a:buNone/>
            </a:pPr>
            <a:r>
              <a:rPr lang="ru-RU" sz="1400" dirty="0"/>
              <a:t>В </a:t>
            </a:r>
            <a:r>
              <a:rPr lang="ru-RU" sz="1400" b="1" dirty="0"/>
              <a:t>1963</a:t>
            </a:r>
            <a:r>
              <a:rPr lang="ru-RU" sz="1400" dirty="0"/>
              <a:t> г. «За научную разработку, организацию массового производства и внедрение в медицинскую практику живой противополиомиелитной вакцины» </a:t>
            </a:r>
            <a:r>
              <a:rPr lang="ru-RU" sz="1400" dirty="0" smtClean="0"/>
              <a:t>Анатолию </a:t>
            </a:r>
            <a:r>
              <a:rPr lang="ru-RU" sz="1400" dirty="0" err="1" smtClean="0"/>
              <a:t>А.Смородинцеву</a:t>
            </a:r>
            <a:r>
              <a:rPr lang="ru-RU" sz="1400" dirty="0" smtClean="0"/>
              <a:t>  </a:t>
            </a:r>
            <a:r>
              <a:rPr lang="ru-RU" sz="1400" dirty="0"/>
              <a:t>и </a:t>
            </a:r>
            <a:r>
              <a:rPr lang="ru-RU" sz="1400" dirty="0" err="1"/>
              <a:t>М.П.Чумакову</a:t>
            </a:r>
            <a:r>
              <a:rPr lang="ru-RU" sz="1400" dirty="0"/>
              <a:t>  была присуждена Ленинская премия.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55651" y="836712"/>
            <a:ext cx="4476528" cy="597666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 Живая </a:t>
            </a:r>
            <a:r>
              <a:rPr lang="ru-RU" sz="1400" dirty="0"/>
              <a:t>вакцина против полиомиелита получила мировое признание и защитила миллионы детей в 40 странах мира, а создание вакцины против полиомиелита оценивается как одно из </a:t>
            </a:r>
            <a:r>
              <a:rPr lang="ru-RU" sz="1400" b="1" dirty="0"/>
              <a:t>крупнейших достижений в медицине ХХ в. </a:t>
            </a:r>
            <a:endParaRPr lang="ru-RU" sz="1400" b="1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12997" r="90" b="337"/>
          <a:stretch>
            <a:fillRect/>
          </a:stretch>
        </p:blipFill>
        <p:spPr bwMode="auto">
          <a:xfrm>
            <a:off x="4572000" y="2060848"/>
            <a:ext cx="2002155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20" y="2041773"/>
            <a:ext cx="2329631" cy="15312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788025" y="5949281"/>
            <a:ext cx="4104456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/>
              <a:t>В 1963 </a:t>
            </a:r>
            <a:r>
              <a:rPr lang="ru-RU" sz="1200" dirty="0"/>
              <a:t>г. </a:t>
            </a:r>
            <a:r>
              <a:rPr lang="ru-RU" sz="1200" dirty="0" smtClean="0"/>
              <a:t>А.А.Смородинцев, </a:t>
            </a:r>
            <a:r>
              <a:rPr lang="ru-RU" sz="1200" dirty="0" err="1" smtClean="0"/>
              <a:t>М.П.Чумаков</a:t>
            </a:r>
            <a:r>
              <a:rPr lang="ru-RU" sz="1200" dirty="0" smtClean="0"/>
              <a:t>  и </a:t>
            </a:r>
            <a:r>
              <a:rPr lang="ru-RU" sz="1200" dirty="0" err="1" smtClean="0"/>
              <a:t>М.К.Ворошилова</a:t>
            </a:r>
            <a:r>
              <a:rPr lang="ru-RU" sz="1200" dirty="0" smtClean="0"/>
              <a:t> за работы по ликвидации полиомиелита </a:t>
            </a:r>
            <a:r>
              <a:rPr lang="ru-RU" sz="1200" dirty="0"/>
              <a:t>были </a:t>
            </a:r>
            <a:r>
              <a:rPr lang="ru-RU" sz="1200" dirty="0" smtClean="0"/>
              <a:t>удостоены в США Почётных </a:t>
            </a:r>
            <a:r>
              <a:rPr lang="ru-RU" sz="1200" dirty="0"/>
              <a:t>медалей </a:t>
            </a:r>
            <a:r>
              <a:rPr lang="ru-RU" sz="1200" dirty="0" smtClean="0"/>
              <a:t>Ф. Рузвельта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3" y="3717032"/>
            <a:ext cx="3269724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1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13" y="1124744"/>
            <a:ext cx="6858000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1213" y="40466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МНОГОЛЕТНЯЯ ДРУЖБА СВЯЗАЛА ЭТИХ ДВУХ ВЕЛИКИХ УЧЕНЫХ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35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7" y="2712204"/>
            <a:ext cx="40400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1972 г. Дом учёных. Советско-американский симпозиум. </a:t>
            </a:r>
            <a:endParaRPr lang="ru-R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50" y="116632"/>
            <a:ext cx="4078287" cy="2620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9330" y="332656"/>
            <a:ext cx="4464496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</a:t>
            </a:r>
            <a:r>
              <a:rPr lang="ru-RU" sz="1600" b="1" dirty="0" smtClean="0"/>
              <a:t>1966</a:t>
            </a:r>
            <a:r>
              <a:rPr lang="ru-RU" sz="1600" dirty="0" smtClean="0"/>
              <a:t> г. Анатолий Александрович был избран действительным членом Академии медицинских наук СССР.</a:t>
            </a:r>
          </a:p>
          <a:p>
            <a:endParaRPr lang="ru-RU" sz="1600" dirty="0" smtClean="0"/>
          </a:p>
          <a:p>
            <a:r>
              <a:rPr lang="ru-RU" sz="1600" dirty="0" smtClean="0"/>
              <a:t>В </a:t>
            </a:r>
            <a:r>
              <a:rPr lang="ru-RU" sz="1600" b="1" dirty="0" smtClean="0"/>
              <a:t>1967</a:t>
            </a:r>
            <a:r>
              <a:rPr lang="ru-RU" sz="1600" dirty="0" smtClean="0"/>
              <a:t> г. по решению Совета Министров СССР на базе Отдела вирусологии ИЭМ АМН СССР был создан первый в мире </a:t>
            </a:r>
            <a:r>
              <a:rPr lang="ru-RU" sz="1600" b="1" dirty="0" smtClean="0"/>
              <a:t>Всесоюзный научно-исследовательский институт гриппа МЗ СССР</a:t>
            </a:r>
            <a:r>
              <a:rPr lang="ru-RU" sz="1600" dirty="0" smtClean="0"/>
              <a:t>, первым директором которого стал академик </a:t>
            </a:r>
            <a:r>
              <a:rPr lang="ru-RU" sz="1600" dirty="0" err="1" smtClean="0"/>
              <a:t>А.А.Смородинцев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" y="3110339"/>
            <a:ext cx="4728484" cy="283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45024"/>
            <a:ext cx="4184105" cy="219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6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7070"/>
            <a:ext cx="4104456" cy="2596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71296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Завершив формирование ВНИИ гриппа,  в </a:t>
            </a:r>
            <a:r>
              <a:rPr lang="ru-RU" sz="1400" b="1" dirty="0" smtClean="0"/>
              <a:t>1975</a:t>
            </a:r>
            <a:r>
              <a:rPr lang="ru-RU" sz="1400" dirty="0" smtClean="0"/>
              <a:t>г. </a:t>
            </a:r>
            <a:r>
              <a:rPr lang="ru-RU" sz="1400" dirty="0" err="1" smtClean="0"/>
              <a:t>А.А.Смородинцев</a:t>
            </a:r>
            <a:r>
              <a:rPr lang="ru-RU" sz="1400" dirty="0" smtClean="0"/>
              <a:t> приступил к фундаментальным исследованиям в Институте экспериментальной медицины, где был восстановлен Отдел вирусологии. Им была сформирована эпидемиологическая концепция гриппа как строго </a:t>
            </a:r>
            <a:r>
              <a:rPr lang="ru-RU" sz="1400" b="1" dirty="0" err="1" smtClean="0"/>
              <a:t>антропонозной</a:t>
            </a:r>
            <a:r>
              <a:rPr lang="ru-RU" sz="1400" b="1" dirty="0" smtClean="0"/>
              <a:t> инфекции </a:t>
            </a:r>
            <a:r>
              <a:rPr lang="ru-RU" sz="1400" dirty="0" smtClean="0"/>
              <a:t>за счет ограниченного числа антигенных подтипов вируса (Н1, Н2, Н3), способных инициировать эпидемический процесс в человеческой популяции. Важное значение  он придавал изучению </a:t>
            </a:r>
            <a:r>
              <a:rPr lang="ru-RU" sz="1400" b="1" dirty="0" smtClean="0"/>
              <a:t>механизмов</a:t>
            </a:r>
            <a:r>
              <a:rPr lang="ru-RU" sz="1400" dirty="0" smtClean="0"/>
              <a:t> неспецифического и специфического гуморального и клеточного </a:t>
            </a:r>
            <a:r>
              <a:rPr lang="ru-RU" sz="1400" b="1" dirty="0" smtClean="0"/>
              <a:t>иммунитета</a:t>
            </a:r>
            <a:r>
              <a:rPr lang="ru-RU" sz="1400" dirty="0" smtClean="0"/>
              <a:t> против гриппа и других вирусных инфекций.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681153" y="1901732"/>
            <a:ext cx="4258585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Разработка </a:t>
            </a:r>
            <a:r>
              <a:rPr lang="ru-RU" sz="1400" dirty="0" err="1" smtClean="0"/>
              <a:t>А.А.Смородинцевым</a:t>
            </a:r>
            <a:r>
              <a:rPr lang="ru-RU" sz="1400" dirty="0" smtClean="0"/>
              <a:t> и его учениками большой группы высоко актуальных и внедренных в практику живых противовирусных вакцин является </a:t>
            </a:r>
            <a:r>
              <a:rPr lang="ru-RU" sz="1400" b="1" dirty="0" smtClean="0"/>
              <a:t>примером высокой научной убежденности, энтузиазма и мужества ученого</a:t>
            </a:r>
            <a:r>
              <a:rPr lang="ru-RU" sz="1400" dirty="0" smtClean="0"/>
              <a:t>. Итогом этой громадной работы явилась ликвидация в СССР эпидемий полиомиелита, значительное снижение заболеваемости корью, паротитом, клещевым энцефалитом  </a:t>
            </a:r>
            <a:r>
              <a:rPr lang="ru-RU" sz="1200" i="1" dirty="0" smtClean="0"/>
              <a:t>(</a:t>
            </a:r>
            <a:r>
              <a:rPr lang="ru-RU" sz="1200" i="1" dirty="0" err="1" smtClean="0"/>
              <a:t>М.П.Чумаков</a:t>
            </a:r>
            <a:r>
              <a:rPr lang="ru-RU" sz="1200" i="1" dirty="0" smtClean="0"/>
              <a:t>, ЖМЭИ, 1981, №7, 116-120).</a:t>
            </a:r>
            <a:endParaRPr lang="ru-RU" sz="1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4509119"/>
            <a:ext cx="8208912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Правительство СССР неоднократно отмечало заслуги академика Анатолия Александровича Смородинцева:</a:t>
            </a:r>
          </a:p>
          <a:p>
            <a:r>
              <a:rPr lang="ru-RU" sz="1400" dirty="0"/>
              <a:t>- </a:t>
            </a:r>
            <a:r>
              <a:rPr lang="ru-RU" sz="1400" dirty="0" smtClean="0"/>
              <a:t> 1941 </a:t>
            </a:r>
            <a:r>
              <a:rPr lang="ru-RU" sz="1400" dirty="0"/>
              <a:t>г. - лауреат Государственной Сталинской премии 1-й степени;</a:t>
            </a:r>
          </a:p>
          <a:p>
            <a:r>
              <a:rPr lang="ru-RU" sz="1400" dirty="0"/>
              <a:t>- </a:t>
            </a:r>
            <a:r>
              <a:rPr lang="ru-RU" sz="1400" dirty="0" smtClean="0"/>
              <a:t> 1943 </a:t>
            </a:r>
            <a:r>
              <a:rPr lang="ru-RU" sz="1400" dirty="0"/>
              <a:t>г. - Орден Знак Почёта;</a:t>
            </a:r>
          </a:p>
          <a:p>
            <a:r>
              <a:rPr lang="ru-RU" sz="1400" dirty="0" smtClean="0"/>
              <a:t>-  </a:t>
            </a:r>
            <a:r>
              <a:rPr lang="ru-RU" sz="1400" dirty="0"/>
              <a:t>1963 г. - лауреат Государственной Ленинской премии;	</a:t>
            </a:r>
          </a:p>
          <a:p>
            <a:r>
              <a:rPr lang="ru-RU" sz="1400" dirty="0"/>
              <a:t>- </a:t>
            </a:r>
            <a:r>
              <a:rPr lang="ru-RU" sz="1400" dirty="0" smtClean="0"/>
              <a:t> 1971 </a:t>
            </a:r>
            <a:r>
              <a:rPr lang="ru-RU" sz="1400" dirty="0"/>
              <a:t>г</a:t>
            </a:r>
            <a:r>
              <a:rPr lang="ru-RU" sz="1400" dirty="0" smtClean="0"/>
              <a:t>. и 1986 </a:t>
            </a:r>
            <a:r>
              <a:rPr lang="ru-RU" sz="1400" dirty="0"/>
              <a:t>- </a:t>
            </a:r>
            <a:r>
              <a:rPr lang="ru-RU" sz="1400" dirty="0" smtClean="0"/>
              <a:t>Ордена </a:t>
            </a:r>
            <a:r>
              <a:rPr lang="ru-RU" sz="1400" dirty="0"/>
              <a:t>Ленина; </a:t>
            </a:r>
          </a:p>
          <a:p>
            <a:r>
              <a:rPr lang="ru-RU" sz="1400" dirty="0"/>
              <a:t>- </a:t>
            </a:r>
            <a:r>
              <a:rPr lang="ru-RU" sz="1400" dirty="0" smtClean="0"/>
              <a:t> 1981 </a:t>
            </a:r>
            <a:r>
              <a:rPr lang="ru-RU" sz="1400" dirty="0"/>
              <a:t>г. - Орден Дружбы народов;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8 </a:t>
            </a:r>
            <a:r>
              <a:rPr lang="ru-RU" sz="1400" dirty="0"/>
              <a:t>медалей СССР </a:t>
            </a:r>
            <a:endParaRPr lang="ru-RU" sz="1400" dirty="0" smtClean="0"/>
          </a:p>
          <a:p>
            <a:r>
              <a:rPr lang="ru-RU" sz="1400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933057"/>
            <a:ext cx="410445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/>
              <a:t>1981. </a:t>
            </a:r>
            <a:r>
              <a:rPr lang="ru-RU" sz="1200" dirty="0" smtClean="0"/>
              <a:t>Конференц-зал </a:t>
            </a:r>
            <a:r>
              <a:rPr lang="ru-RU" sz="1200" dirty="0"/>
              <a:t>ИЭМ АМН СССР. </a:t>
            </a:r>
            <a:r>
              <a:rPr lang="ru-RU" sz="1200" dirty="0" smtClean="0"/>
              <a:t>Заседание Ученого совета, посвящённое </a:t>
            </a:r>
            <a:r>
              <a:rPr lang="ru-RU" sz="1200" b="1" dirty="0" smtClean="0"/>
              <a:t>80-летию А.А. Смородинцева</a:t>
            </a:r>
            <a:r>
              <a:rPr lang="ru-RU" sz="1200" dirty="0" smtClean="0"/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943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052736"/>
            <a:ext cx="8928992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Под руководством А.А.Смородинцева специалистами  Института был внесен </a:t>
            </a:r>
            <a:r>
              <a:rPr lang="ru-RU" dirty="0"/>
              <a:t>существенный вклад в решение фундаментальных и прикладных </a:t>
            </a:r>
            <a:r>
              <a:rPr lang="ru-RU" dirty="0" smtClean="0"/>
              <a:t>задач по проблеме гриппа в области :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изучения эволюционной </a:t>
            </a:r>
            <a:r>
              <a:rPr lang="ru-RU" dirty="0"/>
              <a:t>изменчивости вирусов гриппа </a:t>
            </a:r>
            <a:r>
              <a:rPr lang="ru-RU" dirty="0" smtClean="0"/>
              <a:t>(</a:t>
            </a:r>
            <a:r>
              <a:rPr lang="ru-RU" dirty="0" err="1" smtClean="0"/>
              <a:t>Т.Я.Лузянина</a:t>
            </a:r>
            <a:r>
              <a:rPr lang="ru-RU" dirty="0" smtClean="0"/>
              <a:t>, </a:t>
            </a:r>
            <a:r>
              <a:rPr lang="ru-RU" dirty="0" err="1" smtClean="0"/>
              <a:t>Д.Б.Голубев</a:t>
            </a:r>
            <a:r>
              <a:rPr lang="ru-RU" dirty="0"/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изучения роли местных </a:t>
            </a:r>
            <a:r>
              <a:rPr lang="ru-RU" dirty="0"/>
              <a:t>секреторных антител </a:t>
            </a:r>
            <a:r>
              <a:rPr lang="ru-RU" dirty="0" smtClean="0"/>
              <a:t>в </a:t>
            </a:r>
            <a:r>
              <a:rPr lang="ru-RU" dirty="0"/>
              <a:t>противовирусном иммунитете </a:t>
            </a:r>
            <a:r>
              <a:rPr lang="ru-RU" dirty="0" smtClean="0"/>
              <a:t>(</a:t>
            </a:r>
            <a:r>
              <a:rPr lang="ru-RU" dirty="0" err="1" smtClean="0"/>
              <a:t>Р.Я.Поляк</a:t>
            </a:r>
            <a:r>
              <a:rPr lang="ru-RU" dirty="0" smtClean="0"/>
              <a:t>, </a:t>
            </a:r>
            <a:r>
              <a:rPr lang="ru-RU" dirty="0" err="1" smtClean="0"/>
              <a:t>Я.С.Шварцман</a:t>
            </a:r>
            <a:r>
              <a:rPr lang="ru-RU" dirty="0"/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создания </a:t>
            </a:r>
            <a:r>
              <a:rPr lang="ru-RU" dirty="0"/>
              <a:t>средств </a:t>
            </a:r>
            <a:r>
              <a:rPr lang="ru-RU" dirty="0" smtClean="0"/>
              <a:t>быстрой ИФА-диагностики </a:t>
            </a:r>
            <a:r>
              <a:rPr lang="ru-RU" dirty="0"/>
              <a:t>вирусных инфекций </a:t>
            </a:r>
            <a:r>
              <a:rPr lang="ru-RU" dirty="0" smtClean="0"/>
              <a:t>(</a:t>
            </a:r>
            <a:r>
              <a:rPr lang="ru-RU" dirty="0" err="1" smtClean="0"/>
              <a:t>Соминина</a:t>
            </a:r>
            <a:r>
              <a:rPr lang="ru-RU" dirty="0" smtClean="0"/>
              <a:t> А.А., </a:t>
            </a:r>
            <a:r>
              <a:rPr lang="ru-RU" dirty="0" err="1" smtClean="0"/>
              <a:t>Камфорин</a:t>
            </a:r>
            <a:r>
              <a:rPr lang="ru-RU" dirty="0" smtClean="0"/>
              <a:t> Л.Е.),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отбора и генетики гриппозных вакцинных </a:t>
            </a:r>
            <a:r>
              <a:rPr lang="ru-RU" dirty="0"/>
              <a:t>штаммов </a:t>
            </a:r>
            <a:r>
              <a:rPr lang="ru-RU" dirty="0" smtClean="0"/>
              <a:t>( Горев Н.Е., </a:t>
            </a:r>
            <a:r>
              <a:rPr lang="ru-RU" dirty="0" err="1" smtClean="0"/>
              <a:t>Жилова</a:t>
            </a:r>
            <a:r>
              <a:rPr lang="ru-RU" dirty="0" smtClean="0"/>
              <a:t> Г.П.),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изучения </a:t>
            </a:r>
            <a:r>
              <a:rPr lang="ru-RU" dirty="0"/>
              <a:t>молекулярных основ </a:t>
            </a:r>
            <a:r>
              <a:rPr lang="ru-RU" dirty="0" err="1"/>
              <a:t>аттенуации</a:t>
            </a:r>
            <a:r>
              <a:rPr lang="ru-RU" dirty="0"/>
              <a:t> вирусов и </a:t>
            </a:r>
            <a:r>
              <a:rPr lang="ru-RU" dirty="0" smtClean="0"/>
              <a:t>получения живых </a:t>
            </a:r>
            <a:r>
              <a:rPr lang="ru-RU" dirty="0" err="1" smtClean="0"/>
              <a:t>реассортантных</a:t>
            </a:r>
            <a:r>
              <a:rPr lang="ru-RU" dirty="0" smtClean="0"/>
              <a:t>  гриппозных вакцин (</a:t>
            </a:r>
            <a:r>
              <a:rPr lang="ru-RU" dirty="0" err="1" smtClean="0"/>
              <a:t>Г.И.Александрова</a:t>
            </a:r>
            <a:r>
              <a:rPr lang="ru-RU" dirty="0" smtClean="0"/>
              <a:t>, </a:t>
            </a:r>
            <a:r>
              <a:rPr lang="ru-RU" dirty="0" err="1" smtClean="0"/>
              <a:t>Т.Е.Медведева</a:t>
            </a:r>
            <a:r>
              <a:rPr lang="ru-RU" dirty="0" smtClean="0"/>
              <a:t> совместно с </a:t>
            </a:r>
            <a:r>
              <a:rPr lang="ru-RU" dirty="0" err="1" smtClean="0"/>
              <a:t>А.И.Климовым</a:t>
            </a:r>
            <a:r>
              <a:rPr lang="ru-RU" dirty="0" smtClean="0"/>
              <a:t>).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создания </a:t>
            </a:r>
            <a:r>
              <a:rPr lang="ru-RU" dirty="0"/>
              <a:t>новых лечебных и профилактических </a:t>
            </a:r>
            <a:r>
              <a:rPr lang="ru-RU" dirty="0" smtClean="0"/>
              <a:t>химиопрепаратов </a:t>
            </a:r>
            <a:r>
              <a:rPr lang="ru-RU" dirty="0"/>
              <a:t>и </a:t>
            </a:r>
            <a:r>
              <a:rPr lang="ru-RU" dirty="0" smtClean="0"/>
              <a:t>изучения </a:t>
            </a:r>
            <a:r>
              <a:rPr lang="ru-RU" dirty="0"/>
              <a:t>механизмов их действия </a:t>
            </a:r>
            <a:r>
              <a:rPr lang="ru-RU" dirty="0" smtClean="0"/>
              <a:t> (</a:t>
            </a:r>
            <a:r>
              <a:rPr lang="ru-RU" dirty="0" err="1" smtClean="0"/>
              <a:t>В.И.Ильенко</a:t>
            </a:r>
            <a:r>
              <a:rPr lang="ru-RU" dirty="0" smtClean="0"/>
              <a:t>, </a:t>
            </a:r>
            <a:r>
              <a:rPr lang="ru-RU" dirty="0"/>
              <a:t>В.Г</a:t>
            </a:r>
            <a:r>
              <a:rPr lang="ru-RU" dirty="0" smtClean="0"/>
              <a:t>. Платонов). 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изучения </a:t>
            </a:r>
            <a:r>
              <a:rPr lang="ru-RU" dirty="0" err="1" smtClean="0"/>
              <a:t>эпид</a:t>
            </a:r>
            <a:r>
              <a:rPr lang="ru-RU" dirty="0" smtClean="0"/>
              <a:t>. эффективности и безвредности гриппозных вакцин (Л.Г. Руденко, </a:t>
            </a:r>
            <a:r>
              <a:rPr lang="ru-RU" dirty="0" err="1" smtClean="0"/>
              <a:t>Е.А.Сиротенко</a:t>
            </a:r>
            <a:r>
              <a:rPr lang="ru-RU" dirty="0" smtClean="0"/>
              <a:t>, </a:t>
            </a:r>
            <a:r>
              <a:rPr lang="ru-RU" dirty="0" err="1" smtClean="0"/>
              <a:t>В.П.Дриневский</a:t>
            </a:r>
            <a:r>
              <a:rPr lang="ru-RU" dirty="0" smtClean="0"/>
              <a:t>, </a:t>
            </a:r>
            <a:r>
              <a:rPr lang="ru-RU" dirty="0" err="1" smtClean="0"/>
              <a:t>А.С.Шадрин</a:t>
            </a:r>
            <a:r>
              <a:rPr lang="ru-RU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создания оперативной автоматизированной системы </a:t>
            </a:r>
            <a:r>
              <a:rPr lang="ru-RU" dirty="0" err="1" smtClean="0"/>
              <a:t>эпиднадзора</a:t>
            </a:r>
            <a:r>
              <a:rPr lang="ru-RU" dirty="0" smtClean="0"/>
              <a:t> </a:t>
            </a:r>
            <a:r>
              <a:rPr lang="ru-RU" dirty="0"/>
              <a:t>за гриппом </a:t>
            </a:r>
            <a:r>
              <a:rPr lang="ru-RU" dirty="0" smtClean="0"/>
              <a:t>(Иванников Ю.Г.).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ru-RU" dirty="0" smtClean="0"/>
              <a:t>изучения особенностей эпидемиологии гриппа среди детей и взрослых (</a:t>
            </a:r>
            <a:r>
              <a:rPr lang="ru-RU" dirty="0" err="1" smtClean="0"/>
              <a:t>Г.И.Карпухин</a:t>
            </a:r>
            <a:r>
              <a:rPr lang="ru-RU" dirty="0" smtClean="0"/>
              <a:t>, </a:t>
            </a:r>
            <a:r>
              <a:rPr lang="ru-RU" dirty="0" err="1" smtClean="0"/>
              <a:t>Л.М.Цыбалова</a:t>
            </a:r>
            <a:r>
              <a:rPr lang="ru-RU" dirty="0"/>
              <a:t>, </a:t>
            </a:r>
            <a:r>
              <a:rPr lang="ru-RU" dirty="0" err="1" smtClean="0"/>
              <a:t>Л.С.Карпова</a:t>
            </a:r>
            <a:r>
              <a:rPr lang="ru-RU" dirty="0" smtClean="0"/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8331"/>
            <a:ext cx="892899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ОСНОВНЫЕ ИТОГИ ДЕЯТЕЛЬНОСТИ ИНСТИТУТА ЗА ПЕРИОД 1967-1975гг</a:t>
            </a:r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739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07" y="188640"/>
            <a:ext cx="5929833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Уже в </a:t>
            </a:r>
            <a:r>
              <a:rPr lang="ru-RU" sz="1400" b="1" dirty="0"/>
              <a:t>1969 г </a:t>
            </a:r>
            <a:r>
              <a:rPr lang="ru-RU" sz="1400" dirty="0"/>
              <a:t>Институт был признан ВОЗ </a:t>
            </a:r>
            <a:r>
              <a:rPr lang="ru-RU" sz="1400" b="1" dirty="0"/>
              <a:t>Национальным центром по гриппу</a:t>
            </a:r>
            <a:r>
              <a:rPr lang="ru-RU" sz="1400" dirty="0"/>
              <a:t>. </a:t>
            </a:r>
            <a:r>
              <a:rPr lang="ru-RU" sz="1400" dirty="0" smtClean="0"/>
              <a:t>В </a:t>
            </a:r>
            <a:r>
              <a:rPr lang="ru-RU" sz="1400" dirty="0"/>
              <a:t>последние годы система надзора за гриппом получила дальнейшее развитие с внедрением новых методов молекулярной диагностики, антигенного и генетического анализа вирусов (А.Б. Комиссаров, М.М. Писарева, </a:t>
            </a:r>
            <a:r>
              <a:rPr lang="ru-RU" sz="1400" dirty="0" err="1"/>
              <a:t>А.В.Фадеев</a:t>
            </a:r>
            <a:r>
              <a:rPr lang="ru-RU" sz="1400" dirty="0" smtClean="0"/>
              <a:t>, </a:t>
            </a:r>
            <a:r>
              <a:rPr lang="ru-RU" sz="1400" dirty="0" err="1"/>
              <a:t>М.Ю.Еропкин</a:t>
            </a:r>
            <a:r>
              <a:rPr lang="ru-RU" sz="1400" dirty="0"/>
              <a:t>, </a:t>
            </a:r>
            <a:r>
              <a:rPr lang="ru-RU" sz="1400" dirty="0" err="1"/>
              <a:t>Н.И.Коновалова</a:t>
            </a:r>
            <a:r>
              <a:rPr lang="ru-RU" sz="1400" dirty="0"/>
              <a:t>, </a:t>
            </a:r>
            <a:r>
              <a:rPr lang="ru-RU" sz="1400" dirty="0" err="1"/>
              <a:t>Д.М.Даниленко</a:t>
            </a:r>
            <a:r>
              <a:rPr lang="ru-RU" sz="1400" dirty="0"/>
              <a:t>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0" y="138686"/>
            <a:ext cx="2851909" cy="2138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195" y="5314955"/>
            <a:ext cx="9006896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ru-RU" sz="1600" b="1" dirty="0" smtClean="0"/>
          </a:p>
          <a:p>
            <a:r>
              <a:rPr lang="ru-RU" sz="1600" b="1" dirty="0" smtClean="0"/>
              <a:t>Дальнейшие этапы развития </a:t>
            </a:r>
            <a:r>
              <a:rPr lang="ru-RU" sz="1600" b="1" dirty="0"/>
              <a:t>института </a:t>
            </a:r>
            <a:r>
              <a:rPr lang="ru-RU" sz="1600" b="1" dirty="0" smtClean="0"/>
              <a:t>были связаны </a:t>
            </a:r>
            <a:r>
              <a:rPr lang="ru-RU" sz="1600" b="1" dirty="0"/>
              <a:t>с именами профессоров </a:t>
            </a:r>
            <a:r>
              <a:rPr lang="ru-RU" sz="1600" b="1" dirty="0" err="1"/>
              <a:t>М.П.Зыкова</a:t>
            </a:r>
            <a:r>
              <a:rPr lang="ru-RU" sz="1600" b="1" dirty="0"/>
              <a:t>, </a:t>
            </a:r>
            <a:r>
              <a:rPr lang="ru-RU" sz="1600" b="1" dirty="0" err="1"/>
              <a:t>Г.И.Карпухина</a:t>
            </a:r>
            <a:r>
              <a:rPr lang="ru-RU" sz="1600" b="1" dirty="0"/>
              <a:t> </a:t>
            </a:r>
            <a:r>
              <a:rPr lang="ru-RU" sz="1600" b="1" dirty="0" smtClean="0"/>
              <a:t>и, особенно, </a:t>
            </a:r>
            <a:r>
              <a:rPr lang="ru-RU" sz="1600" b="1" dirty="0" err="1"/>
              <a:t>О.И.Киселева</a:t>
            </a:r>
            <a:r>
              <a:rPr lang="ru-RU" sz="1600" b="1" dirty="0"/>
              <a:t>, придавшего многим исследованиям молекулярно-биологическую направленность, реализованную в лабораториях, руководимых </a:t>
            </a:r>
            <a:r>
              <a:rPr lang="ru-RU" sz="1600" b="1" dirty="0" err="1"/>
              <a:t>М.П.Грудининым</a:t>
            </a:r>
            <a:r>
              <a:rPr lang="ru-RU" sz="1600" b="1" dirty="0"/>
              <a:t>, </a:t>
            </a:r>
            <a:r>
              <a:rPr lang="ru-RU" sz="1600" b="1" dirty="0" err="1"/>
              <a:t>А.В.Васиным</a:t>
            </a:r>
            <a:r>
              <a:rPr lang="ru-RU" sz="1600" b="1" dirty="0"/>
              <a:t> и </a:t>
            </a:r>
            <a:r>
              <a:rPr lang="ru-RU" sz="1600" b="1" dirty="0" err="1"/>
              <a:t>Л.М.Цыбаловой</a:t>
            </a:r>
            <a:r>
              <a:rPr lang="ru-RU" sz="1600" b="1" dirty="0"/>
              <a:t>.</a:t>
            </a:r>
          </a:p>
          <a:p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60807" y="2499005"/>
            <a:ext cx="3045677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В соответствии с международными стандартами </a:t>
            </a:r>
            <a:r>
              <a:rPr lang="ru-RU" sz="1400" dirty="0" smtClean="0"/>
              <a:t>нами была </a:t>
            </a:r>
            <a:r>
              <a:rPr lang="ru-RU" sz="1400" dirty="0"/>
              <a:t>организована система Сигнального надзора за ТОРИ (</a:t>
            </a:r>
            <a:r>
              <a:rPr lang="ru-RU" sz="1400" dirty="0" err="1" smtClean="0"/>
              <a:t>Е.А.Смородинцева</a:t>
            </a:r>
            <a:r>
              <a:rPr lang="ru-RU" sz="1400" dirty="0" smtClean="0"/>
              <a:t>, </a:t>
            </a:r>
            <a:r>
              <a:rPr lang="ru-RU" sz="1400" dirty="0" err="1" smtClean="0"/>
              <a:t>К.А.Столяров</a:t>
            </a:r>
            <a:r>
              <a:rPr lang="ru-RU" sz="1400" dirty="0" smtClean="0"/>
              <a:t>), </a:t>
            </a:r>
            <a:r>
              <a:rPr lang="ru-RU" sz="1400" dirty="0"/>
              <a:t>раскрывшая новые возможности выявления факторов риска развития ТОРИ, а также оценки эффективности гриппозных вакцин и </a:t>
            </a:r>
            <a:r>
              <a:rPr lang="ru-RU" sz="1400" dirty="0" smtClean="0"/>
              <a:t>антивирусных </a:t>
            </a:r>
            <a:r>
              <a:rPr lang="ru-RU" sz="1400" dirty="0"/>
              <a:t>препаратов. </a:t>
            </a:r>
          </a:p>
          <a:p>
            <a:r>
              <a:rPr lang="ru-RU" sz="1400" dirty="0"/>
              <a:t>Развивается и совершенствуется инфраструктура традиционного надзора (</a:t>
            </a:r>
            <a:r>
              <a:rPr lang="ru-RU" sz="1400" dirty="0" err="1"/>
              <a:t>Л.С.Карпова</a:t>
            </a:r>
            <a:r>
              <a:rPr lang="ru-RU" sz="1400" dirty="0"/>
              <a:t>, </a:t>
            </a:r>
            <a:r>
              <a:rPr lang="ru-RU" sz="1400" dirty="0" err="1"/>
              <a:t>К.А.Столяров</a:t>
            </a:r>
            <a:r>
              <a:rPr lang="ru-RU" sz="1400" dirty="0"/>
              <a:t>). </a:t>
            </a:r>
          </a:p>
        </p:txBody>
      </p:sp>
      <p:pic>
        <p:nvPicPr>
          <p:cNvPr id="1027" name="Picture 3" descr="C:\Users\user125\Documents\2-НЦГ\ФОТО\Тренинг ВОЗ\DSC_1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141854" cy="208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38800" y="3910247"/>
            <a:ext cx="3139124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Помимо научных исследований, НЦГ в сотрудничестве с </a:t>
            </a:r>
            <a:r>
              <a:rPr lang="ru-RU" sz="1400" dirty="0" err="1" smtClean="0"/>
              <a:t>ЕвроВОЗ</a:t>
            </a:r>
            <a:r>
              <a:rPr lang="ru-RU" sz="1400" dirty="0" smtClean="0"/>
              <a:t> ведет постоянную работу по повышению профессионального уровня специалистов Национальных лабораторий по гриппу стран СНГ</a:t>
            </a:r>
            <a:endParaRPr lang="ru-RU" sz="1400" dirty="0"/>
          </a:p>
        </p:txBody>
      </p:sp>
      <p:pic>
        <p:nvPicPr>
          <p:cNvPr id="1028" name="Picture 4" descr="C:\Users\user125\Documents\CDC GRANT 2016-2021\Big Glossy\2017\Фото май 2017\ФОТО\Preliminary\лаб_2010 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7" y="1706916"/>
            <a:ext cx="2408407" cy="180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125\Documents\CDC GRANT 2016-2021\Big Glossy\2017\Фото май 2017\CDC 17 May 2017\DSC_03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" y="3639058"/>
            <a:ext cx="250051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162" y="2492896"/>
            <a:ext cx="4157736" cy="3384376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Вся жизнь и плодотворная научная деятельность корифея советской вирусологии академика АМН СССР профессора Анатолия Александровича Смородинцева, настоящего новатора медицины, является выдающимся примером для научной молодежи, примером, достойным подражания… 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(</a:t>
            </a:r>
            <a:r>
              <a:rPr lang="ru-RU" sz="1800" i="1" dirty="0" smtClean="0">
                <a:solidFill>
                  <a:schemeClr val="tx1"/>
                </a:solidFill>
              </a:rPr>
              <a:t>академик </a:t>
            </a:r>
            <a:r>
              <a:rPr lang="ru-RU" sz="1800" i="1" dirty="0">
                <a:solidFill>
                  <a:schemeClr val="tx1"/>
                </a:solidFill>
              </a:rPr>
              <a:t>АМН СССР </a:t>
            </a:r>
            <a:r>
              <a:rPr lang="ru-RU" sz="1800" i="1" dirty="0" smtClean="0">
                <a:solidFill>
                  <a:schemeClr val="tx1"/>
                </a:solidFill>
              </a:rPr>
              <a:t>профессор </a:t>
            </a:r>
            <a:r>
              <a:rPr lang="ru-RU" sz="1800" i="1" dirty="0" err="1" smtClean="0">
                <a:solidFill>
                  <a:schemeClr val="tx1"/>
                </a:solidFill>
              </a:rPr>
              <a:t>М.П.Чумаков</a:t>
            </a:r>
            <a:r>
              <a:rPr lang="ru-RU" sz="1800" dirty="0" smtClean="0">
                <a:solidFill>
                  <a:schemeClr val="tx1"/>
                </a:solidFill>
              </a:rPr>
              <a:t>)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19" y="2564904"/>
            <a:ext cx="4320479" cy="325495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820" y="261726"/>
            <a:ext cx="8712968" cy="2000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 </a:t>
            </a:r>
            <a:r>
              <a:rPr lang="ru-RU" sz="2000" dirty="0"/>
              <a:t>Приказ Министерства здравоохранения Российской Федерации от 19.04.2018 № 176:</a:t>
            </a:r>
          </a:p>
          <a:p>
            <a:pPr algn="ctr"/>
            <a:r>
              <a:rPr lang="ru-RU" sz="2000" dirty="0"/>
              <a:t>«Переименовать ФГБУ НИИ гриппа в Федеральное государственное бюджетное учреждение </a:t>
            </a:r>
            <a:r>
              <a:rPr lang="ru-RU" sz="2000" b="1" dirty="0"/>
              <a:t>Научно-исследовательский институт гриппа имени </a:t>
            </a:r>
            <a:r>
              <a:rPr lang="ru-RU" sz="2000" b="1" dirty="0" err="1" smtClean="0"/>
              <a:t>А.А.Смородинцева</a:t>
            </a:r>
            <a:r>
              <a:rPr lang="ru-RU" sz="2000" b="1" dirty="0" smtClean="0"/>
              <a:t> </a:t>
            </a:r>
            <a:r>
              <a:rPr lang="ru-RU" sz="2000" b="1" dirty="0"/>
              <a:t>Министерства здравоохранения Российской Федерации</a:t>
            </a:r>
            <a:r>
              <a:rPr lang="ru-RU" sz="20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2059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698" y="309426"/>
            <a:ext cx="3511836" cy="255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313781"/>
            <a:ext cx="5052162" cy="2554545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С присвоением имени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А.А. </a:t>
            </a:r>
            <a:r>
              <a:rPr lang="ru-RU" sz="3200" b="1" dirty="0" err="1" smtClean="0">
                <a:solidFill>
                  <a:schemeClr val="bg1"/>
                </a:solidFill>
              </a:rPr>
              <a:t>Смородинцева</a:t>
            </a:r>
            <a:r>
              <a:rPr lang="ru-RU" sz="3200" b="1" dirty="0" smtClean="0">
                <a:solidFill>
                  <a:schemeClr val="bg1"/>
                </a:solidFill>
              </a:rPr>
              <a:t> древо науки в нашем Институте приобрело свои прочные корни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868326"/>
            <a:ext cx="8563998" cy="3539430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</a:rPr>
              <a:t>Желаю всем вам мудрости в построении планов исследований, масштабных целей и зрелых плодов их реализации, творческого мышления, новых открытий, ярких дискуссий, нестандартных подходов, невероятных идей и новых побед в борьбе с гриппом и другими вирусными инфекциями!</a:t>
            </a:r>
            <a:endParaRPr lang="ru-RU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7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7931224" cy="5505475"/>
          </a:xfr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ru-RU" sz="2000" b="1" dirty="0" smtClean="0"/>
              <a:t> «…Сегодня Анатолия Александровича нет с нами, как и многих его коллег по научной работе – </a:t>
            </a:r>
            <a:r>
              <a:rPr lang="ru-RU" sz="2000" b="1" dirty="0" err="1" smtClean="0"/>
              <a:t>Сэбина</a:t>
            </a:r>
            <a:r>
              <a:rPr lang="ru-RU" sz="2000" b="1" dirty="0" smtClean="0"/>
              <a:t>, Чумакова, Солка… Но все они живут в каждом здоровом ребёнке, не заболевшем корью, краснухой, эпидемическим паротитом, ветряной </a:t>
            </a:r>
            <a:r>
              <a:rPr lang="ru-RU" sz="2000" b="1" dirty="0"/>
              <a:t>о</a:t>
            </a:r>
            <a:r>
              <a:rPr lang="ru-RU" sz="2000" b="1" dirty="0" smtClean="0"/>
              <a:t>спой, полиомиелитом и другими управляемыми инфекциями…</a:t>
            </a:r>
          </a:p>
          <a:p>
            <a:pPr marL="0" indent="0">
              <a:buNone/>
            </a:pPr>
            <a:endParaRPr lang="ru-RU" sz="2000" b="1" dirty="0" smtClean="0"/>
          </a:p>
          <a:p>
            <a:r>
              <a:rPr lang="ru-RU" sz="2000" b="1" dirty="0" smtClean="0"/>
              <a:t>…Остаётся мечта: в 2017 году - к 50-летию со дня основания в Ленинграде в 1967 году ВНИИ гриппа МЗ СССР и 30-летию со дня смерти академика РАМН СССР Анатолия Александровича Смородинцева, присвоить ФГБУ «НИИ гриппа» Минздрава России имя его организатора и первого директора - академика РАМН СССР Анатолия Александровича Смородинцева…» </a:t>
            </a:r>
            <a:r>
              <a:rPr lang="ru-RU" sz="1800" b="1" dirty="0" smtClean="0"/>
              <a:t> </a:t>
            </a:r>
            <a:r>
              <a:rPr lang="ru-RU" sz="1800" b="1" i="1" dirty="0" smtClean="0"/>
              <a:t>(профессор Голубев  Д. Б.)</a:t>
            </a:r>
            <a:r>
              <a:rPr lang="ru-RU" sz="1600" b="1" i="1" dirty="0" smtClean="0"/>
              <a:t> </a:t>
            </a:r>
          </a:p>
          <a:p>
            <a:endParaRPr lang="ru-RU" sz="1600" b="1" i="1" dirty="0"/>
          </a:p>
          <a:p>
            <a:r>
              <a:rPr lang="ru-RU" sz="2000" b="1" dirty="0"/>
              <a:t>Это </a:t>
            </a:r>
            <a:r>
              <a:rPr lang="ru-RU" sz="2000" b="1" dirty="0" smtClean="0"/>
              <a:t>было многолетней мечтой многих его сподвижников, работающих в нашем Институте  и других организациях в России и за рубежом  и она, наконец, осуществилась в апреле 2018 г</a:t>
            </a:r>
            <a:endParaRPr lang="ru-RU" sz="2000" b="1" dirty="0"/>
          </a:p>
          <a:p>
            <a:pPr marL="0" indent="0">
              <a:buNone/>
            </a:pPr>
            <a:endParaRPr lang="ru-RU" sz="1600" b="1" i="1" dirty="0" smtClean="0"/>
          </a:p>
          <a:p>
            <a:endParaRPr lang="ru-RU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885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6048672" cy="85010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НАЧАЛО ПУТИ И ПЕРВЫЕ ДОСТИЖЕНИЯ В БОРЬБЕ С ГРИППОМ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96752"/>
            <a:ext cx="6156176" cy="562824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400" dirty="0"/>
              <a:t>После окончания в </a:t>
            </a:r>
            <a:r>
              <a:rPr lang="ru-RU" sz="1400" b="1" dirty="0"/>
              <a:t>1923 г</a:t>
            </a:r>
            <a:r>
              <a:rPr lang="ru-RU" sz="1400" dirty="0"/>
              <a:t>. университета </a:t>
            </a:r>
            <a:r>
              <a:rPr lang="ru-RU" sz="1400" dirty="0" smtClean="0"/>
              <a:t>А.А.Смородинцев </a:t>
            </a:r>
            <a:r>
              <a:rPr lang="ru-RU" sz="1400" dirty="0"/>
              <a:t>был назначен ассистентом Томского </a:t>
            </a:r>
            <a:r>
              <a:rPr lang="ru-RU" sz="1400" dirty="0" smtClean="0"/>
              <a:t>бактериологического института, </a:t>
            </a:r>
            <a:r>
              <a:rPr lang="ru-RU" sz="1400" dirty="0"/>
              <a:t>а 6 января </a:t>
            </a:r>
            <a:r>
              <a:rPr lang="ru-RU" sz="1400" b="1" dirty="0"/>
              <a:t>1924</a:t>
            </a:r>
            <a:r>
              <a:rPr lang="ru-RU" sz="1400" dirty="0"/>
              <a:t> г. </a:t>
            </a:r>
            <a:r>
              <a:rPr lang="ru-RU" sz="1400" dirty="0" smtClean="0"/>
              <a:t>направлен в </a:t>
            </a:r>
            <a:r>
              <a:rPr lang="ru-RU" sz="1400" dirty="0"/>
              <a:t>Среднюю Азию для прохождения действительной  </a:t>
            </a:r>
            <a:r>
              <a:rPr lang="ru-RU" sz="1400" dirty="0" smtClean="0"/>
              <a:t>воинской </a:t>
            </a:r>
            <a:r>
              <a:rPr lang="ru-RU" sz="1400" dirty="0"/>
              <a:t>службы </a:t>
            </a:r>
            <a:r>
              <a:rPr lang="ru-RU" sz="1400" dirty="0" smtClean="0"/>
              <a:t>и борьбы с бушевавшей тропической малярией в войсках РККА</a:t>
            </a:r>
            <a:r>
              <a:rPr lang="en-US" sz="1400" dirty="0" smtClean="0"/>
              <a:t> 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В </a:t>
            </a:r>
            <a:r>
              <a:rPr lang="ru-RU" sz="1400" b="1" dirty="0" smtClean="0"/>
              <a:t>1933 г</a:t>
            </a:r>
            <a:r>
              <a:rPr lang="ru-RU" sz="1400" dirty="0" smtClean="0"/>
              <a:t>. А.А.Смородинцев был назначен заведующим отделом бактериологии Ленинградского института эпидемиологии и микробиологии им. Л. Пастера, и впервые в СССР организует в нём лабораторию по систематическому вирусологическому изучению этиологии, патогенеза и вакцинопрофилактике гриппа. Он первым в СССР </a:t>
            </a:r>
            <a:r>
              <a:rPr lang="ru-RU" sz="1400" b="1" dirty="0" smtClean="0"/>
              <a:t>на хорьках выделил штаммы </a:t>
            </a:r>
            <a:r>
              <a:rPr lang="ru-RU" sz="1400" b="1" dirty="0" err="1" smtClean="0"/>
              <a:t>пневмотропного</a:t>
            </a:r>
            <a:r>
              <a:rPr lang="ru-RU" sz="1400" b="1" dirty="0" smtClean="0"/>
              <a:t> вируса и доказал, что грипп вызывается именно этим вирусом</a:t>
            </a:r>
            <a:r>
              <a:rPr lang="en-US" sz="1400" b="1" dirty="0" smtClean="0"/>
              <a:t> (Lancet,</a:t>
            </a:r>
            <a:r>
              <a:rPr lang="ru-RU" sz="1400" b="1" smtClean="0"/>
              <a:t> </a:t>
            </a:r>
            <a:r>
              <a:rPr lang="en-US" sz="1400" b="1" smtClean="0"/>
              <a:t>1936</a:t>
            </a:r>
            <a:r>
              <a:rPr lang="en-US" sz="1400" b="1" dirty="0" smtClean="0"/>
              <a:t>)</a:t>
            </a:r>
            <a:r>
              <a:rPr lang="ru-RU" sz="1400" b="1" dirty="0" smtClean="0"/>
              <a:t>.</a:t>
            </a:r>
            <a:r>
              <a:rPr lang="ru-RU" sz="1400" dirty="0" smtClean="0"/>
              <a:t> Несколько раньше английские учёные </a:t>
            </a:r>
            <a:r>
              <a:rPr lang="ru-RU" sz="1400" dirty="0" err="1" smtClean="0"/>
              <a:t>К.Эндрюс</a:t>
            </a:r>
            <a:r>
              <a:rPr lang="ru-RU" sz="1400" dirty="0" smtClean="0"/>
              <a:t>, </a:t>
            </a:r>
            <a:r>
              <a:rPr lang="ru-RU" sz="1400" dirty="0" err="1" smtClean="0"/>
              <a:t>В.Смит</a:t>
            </a:r>
            <a:r>
              <a:rPr lang="ru-RU" sz="1400" dirty="0" smtClean="0"/>
              <a:t> и </a:t>
            </a:r>
            <a:r>
              <a:rPr lang="ru-RU" sz="1400" dirty="0" err="1" smtClean="0"/>
              <a:t>П.Лэйдлоу</a:t>
            </a:r>
            <a:r>
              <a:rPr lang="ru-RU" sz="1400" dirty="0" smtClean="0"/>
              <a:t> выделили от больного первый вирус «человеческого» гриппа, который они обозначили как вирус </a:t>
            </a:r>
            <a:r>
              <a:rPr lang="ru-RU" sz="1400" b="1" dirty="0" smtClean="0"/>
              <a:t>гриппа А.</a:t>
            </a:r>
          </a:p>
          <a:p>
            <a:r>
              <a:rPr lang="ru-RU" sz="1400" dirty="0" smtClean="0"/>
              <a:t>В </a:t>
            </a:r>
            <a:r>
              <a:rPr lang="ru-RU" sz="1400" b="1" dirty="0" smtClean="0"/>
              <a:t>1936</a:t>
            </a:r>
            <a:r>
              <a:rPr lang="ru-RU" sz="1400" dirty="0" smtClean="0"/>
              <a:t>г. А.А.Смородинцев в экспериментах на хорьках и мышах исследовал эффективность активной иммунизации против гриппа живыми и убитыми вакцинами. Было выявлено существенное преимущество живых вакцин по показателям напряжённости и длительности вызываемого ими иммунитета.</a:t>
            </a:r>
          </a:p>
          <a:p>
            <a:r>
              <a:rPr lang="ru-RU" sz="1400" dirty="0" smtClean="0"/>
              <a:t>Уже  в </a:t>
            </a:r>
            <a:r>
              <a:rPr lang="ru-RU" sz="1400" b="1" dirty="0" smtClean="0"/>
              <a:t>1937</a:t>
            </a:r>
            <a:r>
              <a:rPr lang="ru-RU" sz="1400" dirty="0" smtClean="0"/>
              <a:t> г. А.А.Смородинцев   впервые в мире разработал первый образец  </a:t>
            </a:r>
            <a:r>
              <a:rPr lang="ru-RU" sz="1400" b="1" dirty="0" smtClean="0"/>
              <a:t>живой </a:t>
            </a:r>
            <a:r>
              <a:rPr lang="ru-RU" sz="1400" b="1" dirty="0" err="1" smtClean="0"/>
              <a:t>аттенуированной</a:t>
            </a:r>
            <a:r>
              <a:rPr lang="ru-RU" sz="1400" b="1" dirty="0" smtClean="0"/>
              <a:t> вакцины </a:t>
            </a:r>
            <a:r>
              <a:rPr lang="ru-RU" sz="1400" dirty="0" smtClean="0"/>
              <a:t>против гриппа с публикацией результатов испытаний на волонтерах в журнале </a:t>
            </a:r>
            <a:r>
              <a:rPr lang="en-US" sz="1400" b="1" dirty="0" smtClean="0"/>
              <a:t>AJMS</a:t>
            </a:r>
            <a:r>
              <a:rPr lang="ru-RU" sz="1400" dirty="0" smtClean="0"/>
              <a:t>. Сегодня работы  по подготовке </a:t>
            </a:r>
            <a:r>
              <a:rPr lang="ru-RU" sz="1400" dirty="0" err="1" smtClean="0"/>
              <a:t>реассортантных</a:t>
            </a:r>
            <a:r>
              <a:rPr lang="ru-RU" sz="1400" dirty="0" smtClean="0"/>
              <a:t> вакцинных штаммов для ЖГВ на основе единого донора </a:t>
            </a:r>
            <a:r>
              <a:rPr lang="ru-RU" sz="1400" dirty="0" err="1" smtClean="0"/>
              <a:t>аттенуации</a:t>
            </a:r>
            <a:r>
              <a:rPr lang="ru-RU" sz="1400" dirty="0" smtClean="0"/>
              <a:t> продолжаются в </a:t>
            </a:r>
            <a:r>
              <a:rPr lang="ru-RU" sz="1400" b="1" dirty="0" smtClean="0"/>
              <a:t>Отделе вирусологии </a:t>
            </a:r>
            <a:r>
              <a:rPr lang="ru-RU" sz="1400" b="1" dirty="0" err="1" smtClean="0"/>
              <a:t>им.акад</a:t>
            </a:r>
            <a:r>
              <a:rPr lang="ru-RU" sz="1400" b="1" dirty="0" smtClean="0"/>
              <a:t>. А.А.Смородинцева ИЭМ.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5"/>
            <a:ext cx="1990923" cy="266213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64187" y="3212976"/>
            <a:ext cx="2638995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Выдающийся американский вирусолог Эдвин </a:t>
            </a:r>
            <a:r>
              <a:rPr lang="ru-RU" sz="1400" dirty="0" err="1" smtClean="0"/>
              <a:t>Килбурн</a:t>
            </a:r>
            <a:r>
              <a:rPr lang="ru-RU" sz="1400" dirty="0" smtClean="0"/>
              <a:t> в списке главных научных авторитетов в области проблемы гриппа называл только одну русскую фамилию – А.А.Смородинцева и ставил её рядом с именем К. </a:t>
            </a:r>
            <a:r>
              <a:rPr lang="ru-RU" sz="1400" dirty="0" err="1" smtClean="0"/>
              <a:t>Эндрюса</a:t>
            </a:r>
            <a:r>
              <a:rPr lang="ru-RU" sz="1400" dirty="0" smtClean="0"/>
              <a:t>. </a:t>
            </a:r>
          </a:p>
          <a:p>
            <a:endParaRPr lang="ru-RU" sz="1400" dirty="0"/>
          </a:p>
          <a:p>
            <a:r>
              <a:rPr lang="ru-RU" sz="1400" dirty="0" smtClean="0"/>
              <a:t>Поэтому далеко не случайно, что организация первого в мире Института гриппа была поручена именно академику Анатолию Александровичу </a:t>
            </a:r>
            <a:r>
              <a:rPr lang="ru-RU" sz="1400" dirty="0" err="1" smtClean="0"/>
              <a:t>Смородинцеву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409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0647"/>
            <a:ext cx="3672408" cy="605013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260647"/>
            <a:ext cx="4060549" cy="60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10533" t="4406" r="19811" b="18771"/>
          <a:stretch>
            <a:fillRect/>
          </a:stretch>
        </p:blipFill>
        <p:spPr bwMode="auto">
          <a:xfrm>
            <a:off x="288041" y="188467"/>
            <a:ext cx="4427975" cy="66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866778" y="3068960"/>
            <a:ext cx="4097709" cy="345638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ПЕРСПЕКТИВЫ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ОТДАЛЕННОГО ПРОГНОЗИРОВАНИЯ</a:t>
            </a:r>
            <a:b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ГРИППОЗНЫХ ПАНДЕМИЙ*</a:t>
            </a:r>
          </a:p>
          <a:p>
            <a:pPr marL="0" marR="0" lvl="0" indent="0" algn="ctr" defTabSz="914400" rtl="0" eaLnBrk="1" fontAlgn="base" latinLnBrk="0" hangingPunct="1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Смородинцев А. А.</a:t>
            </a:r>
          </a:p>
          <a:p>
            <a:pPr marL="0" marR="0" lvl="0" indent="0" algn="just" defTabSz="914400" rtl="0" eaLnBrk="1" fontAlgn="base" latinLnBrk="0" hangingPunct="1">
              <a:lnSpc>
                <a:spcPct val="1110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/>
            </a:r>
            <a:b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     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В конце настоящей декады следует ожидать приход одного из вирусов испанской эры, что наиболее вероятно для вируса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</a:rPr>
              <a:t>HswN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1—возбудителя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</a:rPr>
              <a:t>огромной пандемии «испанки» в 1918/19 гг. В современную эпоху все население планеты, за исключением людей 55—60 лет и старше, высоко восприимчиво к этому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</a:rPr>
              <a:t>вирусу.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(отрывок из статьи)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691680" y="6372591"/>
            <a:ext cx="1425575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1983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6778" y="404664"/>
            <a:ext cx="4097709" cy="25853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Прикасаясь к страницам истории невольно приходишь к выводу о гениальности ученого, единственно правильно предсказавшего этиологию недавней пандемии  (за 26 лет до ее начала) на основе глубоких знаний и необыкновенной интуиции, свойственной Анатолию Александровичу.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97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5616624" cy="106745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1600" b="1" dirty="0" smtClean="0"/>
              <a:t>ИСТОРИЧЕСКИЕ ВЕХИ В РАЗВИТИИ ОТЕЧЕСТВЕННОЙ ВИРУСОЛОГИИ НЕРАЗРЫВНО СВЯЗАНЫ С ИМЕНАМИ  </a:t>
            </a:r>
            <a:br>
              <a:rPr lang="ru-RU" sz="1600" b="1" dirty="0" smtClean="0"/>
            </a:br>
            <a:r>
              <a:rPr lang="ru-RU" sz="1600" b="1" dirty="0" smtClean="0"/>
              <a:t>А.А. СМОРОДИНЦЕВА,   Л.А. ЗИЛЬБЕРА, М.П. ЧУМАКОВА</a:t>
            </a:r>
            <a:endParaRPr lang="ru-RU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727405"/>
            <a:ext cx="5411919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 smtClean="0"/>
              <a:t>1937-1939:</a:t>
            </a:r>
            <a:r>
              <a:rPr lang="ru-RU" sz="1400" dirty="0" smtClean="0"/>
              <a:t> молодой А.А.Смородинцев - участник трех опасных экспедиций под руководством </a:t>
            </a:r>
            <a:r>
              <a:rPr lang="ru-RU" sz="1400" dirty="0" err="1" smtClean="0"/>
              <a:t>Л.А.Зильбера</a:t>
            </a:r>
            <a:r>
              <a:rPr lang="ru-RU" sz="1400" dirty="0" smtClean="0"/>
              <a:t> и </a:t>
            </a:r>
            <a:r>
              <a:rPr lang="ru-RU" sz="1400" dirty="0" err="1" smtClean="0"/>
              <a:t>Е.Н.Павловского</a:t>
            </a:r>
            <a:r>
              <a:rPr lang="ru-RU" sz="1400" dirty="0" smtClean="0"/>
              <a:t>. В итоге напряженных исследований ими установлена </a:t>
            </a:r>
            <a:r>
              <a:rPr lang="ru-RU" sz="1400" b="1" dirty="0" smtClean="0"/>
              <a:t>вирусная природа клещевого энцефалита</a:t>
            </a:r>
            <a:r>
              <a:rPr lang="ru-RU" sz="1400" dirty="0" smtClean="0"/>
              <a:t>, выявлен переносчик и раскрыта природно-очаговая природа резервуара инфекции.</a:t>
            </a:r>
          </a:p>
          <a:p>
            <a:r>
              <a:rPr lang="ru-RU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Уже к </a:t>
            </a:r>
            <a:r>
              <a:rPr lang="ru-RU" sz="1400" b="1" dirty="0" smtClean="0"/>
              <a:t>1939 г.</a:t>
            </a:r>
            <a:r>
              <a:rPr lang="ru-RU" sz="1400" dirty="0" smtClean="0"/>
              <a:t>  А.А.Смородинцев и сотрудники  впервые разработали </a:t>
            </a:r>
            <a:r>
              <a:rPr lang="ru-RU" sz="1400" b="1" dirty="0" smtClean="0"/>
              <a:t>убитую вакцину против клещевого энцефалита</a:t>
            </a:r>
            <a:r>
              <a:rPr lang="ru-RU" sz="1400" dirty="0" smtClean="0"/>
              <a:t> из вируса, размноженного в мозгу белых мышей. Вначале этот препарат авторы проверили </a:t>
            </a:r>
            <a:r>
              <a:rPr lang="ru-RU" sz="1400" b="1" dirty="0" smtClean="0"/>
              <a:t>на себе</a:t>
            </a:r>
            <a:r>
              <a:rPr lang="ru-RU" sz="1400" dirty="0" smtClean="0"/>
              <a:t>, после чего иммунизацию прошли </a:t>
            </a:r>
            <a:r>
              <a:rPr lang="ru-RU" sz="1400" b="1" dirty="0" smtClean="0"/>
              <a:t>все участники </a:t>
            </a:r>
            <a:r>
              <a:rPr lang="ru-RU" sz="1400" dirty="0" smtClean="0"/>
              <a:t>3-й дальневосточной экспедиции. Эти испытания убедительно показали безвредность новой вакцины, выраженные </a:t>
            </a:r>
            <a:r>
              <a:rPr lang="ru-RU" sz="1400" dirty="0" err="1" smtClean="0"/>
              <a:t>сероконверсии</a:t>
            </a:r>
            <a:r>
              <a:rPr lang="ru-RU" sz="1400" dirty="0" smtClean="0"/>
              <a:t> у привитых, что послужило основанием для проведения ее </a:t>
            </a:r>
            <a:r>
              <a:rPr lang="ru-RU" sz="1400" b="1" dirty="0" smtClean="0"/>
              <a:t>масштабных испытаний </a:t>
            </a:r>
            <a:r>
              <a:rPr lang="ru-RU" sz="1400" dirty="0" smtClean="0"/>
              <a:t>в эпидемических очагах в </a:t>
            </a:r>
            <a:r>
              <a:rPr lang="ru-RU" sz="1400" b="1" dirty="0" smtClean="0"/>
              <a:t>1939 г.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251426" cy="216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62" y="2852936"/>
            <a:ext cx="3261511" cy="222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7673" y="2519318"/>
            <a:ext cx="3312368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А.А.Смородинцев, М.П</a:t>
            </a:r>
            <a:r>
              <a:rPr lang="ru-RU" sz="1100" dirty="0"/>
              <a:t>. </a:t>
            </a:r>
            <a:r>
              <a:rPr lang="ru-RU" sz="1100" dirty="0" smtClean="0"/>
              <a:t>Чумаков и Е.Н. Левкович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5791645" y="5077605"/>
            <a:ext cx="3352355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А.А.Смородинцев и  </a:t>
            </a:r>
            <a:r>
              <a:rPr lang="ru-RU" sz="1100" dirty="0" err="1" smtClean="0"/>
              <a:t>Е.Н.Павловский</a:t>
            </a:r>
            <a:r>
              <a:rPr lang="ru-RU" sz="1100" dirty="0" smtClean="0"/>
              <a:t>. </a:t>
            </a: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5388653"/>
            <a:ext cx="9042537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В 1941 г. Постановлением Совета Народных Комиссаров СССР участники 3-х экспедиций </a:t>
            </a:r>
            <a:r>
              <a:rPr lang="ru-RU" sz="1400" dirty="0" err="1"/>
              <a:t>Е.Н.Павловский</a:t>
            </a:r>
            <a:r>
              <a:rPr lang="ru-RU" sz="1400" dirty="0"/>
              <a:t>, А.А.Смородинцев, </a:t>
            </a:r>
            <a:r>
              <a:rPr lang="ru-RU" sz="1400" dirty="0" err="1"/>
              <a:t>Е.Н.Левкович</a:t>
            </a:r>
            <a:r>
              <a:rPr lang="ru-RU" sz="1400" dirty="0"/>
              <a:t>, </a:t>
            </a:r>
            <a:r>
              <a:rPr lang="ru-RU" sz="1400" dirty="0" err="1"/>
              <a:t>П.А.Петрищева</a:t>
            </a:r>
            <a:r>
              <a:rPr lang="ru-RU" sz="1400" dirty="0"/>
              <a:t>, </a:t>
            </a:r>
            <a:r>
              <a:rPr lang="ru-RU" sz="1400" dirty="0" err="1"/>
              <a:t>М.П.Чумаков</a:t>
            </a:r>
            <a:r>
              <a:rPr lang="ru-RU" sz="1400" dirty="0"/>
              <a:t>, </a:t>
            </a:r>
            <a:r>
              <a:rPr lang="ru-RU" sz="1400" dirty="0" err="1"/>
              <a:t>В.Д.Соловьёв</a:t>
            </a:r>
            <a:r>
              <a:rPr lang="ru-RU" sz="1400" dirty="0"/>
              <a:t>, </a:t>
            </a:r>
            <a:r>
              <a:rPr lang="ru-RU" sz="1400" dirty="0" err="1"/>
              <a:t>А.К.Шубладзе</a:t>
            </a:r>
            <a:r>
              <a:rPr lang="ru-RU" sz="1400" dirty="0"/>
              <a:t> были награждены </a:t>
            </a:r>
            <a:r>
              <a:rPr lang="ru-RU" sz="1400" b="1" dirty="0"/>
              <a:t>Государственной Сталинской премией 1-й степени </a:t>
            </a:r>
            <a:r>
              <a:rPr lang="ru-RU" sz="1400" dirty="0"/>
              <a:t>«За открытия в 1939 г. возбудителей заразных заболеваний человека, известных под названием весенне-летний и осенний энцефалиты» и за разработку успешно применяемых методов их лечения, одобренных </a:t>
            </a:r>
            <a:r>
              <a:rPr lang="ru-RU" sz="1400" dirty="0" err="1"/>
              <a:t>Наркомздравом</a:t>
            </a:r>
            <a:r>
              <a:rPr lang="ru-RU" sz="1400" dirty="0"/>
              <a:t> СССР» (Постановление СНК СССР от 13.03.1941 г. №526).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200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0967"/>
            <a:ext cx="2942389" cy="18552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88024" y="116632"/>
            <a:ext cx="4355976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1954 г. Экспедиция в Удмуртию, с. Якшур-Бодья. Участники экспедиции по изучению природы клещевого </a:t>
            </a:r>
            <a:r>
              <a:rPr lang="ru-RU" sz="1600" dirty="0" err="1" smtClean="0"/>
              <a:t>двухволнового</a:t>
            </a:r>
            <a:r>
              <a:rPr lang="ru-RU" sz="1600" dirty="0" smtClean="0"/>
              <a:t> </a:t>
            </a:r>
            <a:r>
              <a:rPr lang="ru-RU" sz="1600" dirty="0" err="1" smtClean="0"/>
              <a:t>менингоэнцефалита</a:t>
            </a:r>
            <a:r>
              <a:rPr lang="ru-RU" sz="1600" dirty="0" smtClean="0"/>
              <a:t> - Смородинцев А.А.,</a:t>
            </a:r>
            <a:r>
              <a:rPr lang="ru-RU" sz="1600" dirty="0"/>
              <a:t> </a:t>
            </a:r>
            <a:r>
              <a:rPr lang="ru-RU" sz="1600" dirty="0" smtClean="0"/>
              <a:t> Горев </a:t>
            </a:r>
            <a:r>
              <a:rPr lang="ru-RU" sz="1600" dirty="0"/>
              <a:t>Н.Е., Ильенко В.И</a:t>
            </a:r>
            <a:r>
              <a:rPr lang="ru-RU" sz="1600" dirty="0" smtClean="0"/>
              <a:t>.,</a:t>
            </a:r>
            <a:endParaRPr lang="ru-RU" sz="1600" dirty="0"/>
          </a:p>
          <a:p>
            <a:r>
              <a:rPr lang="ru-RU" sz="1600" dirty="0"/>
              <a:t>Масленникова Л.К</a:t>
            </a:r>
            <a:r>
              <a:rPr lang="ru-RU" sz="1600" dirty="0" smtClean="0"/>
              <a:t>., </a:t>
            </a:r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88090"/>
            <a:ext cx="2828476" cy="145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14" y="3280886"/>
            <a:ext cx="3062848" cy="147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0182" y="1579309"/>
            <a:ext cx="432048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1952 г. </a:t>
            </a:r>
            <a:r>
              <a:rPr lang="ru-RU" sz="1600" dirty="0" err="1" smtClean="0"/>
              <a:t>Приозерский</a:t>
            </a:r>
            <a:r>
              <a:rPr lang="ru-RU" sz="1600" dirty="0" smtClean="0"/>
              <a:t> район, с. Моторное. Домик, </a:t>
            </a:r>
            <a:r>
              <a:rPr lang="ru-RU" sz="1600" dirty="0"/>
              <a:t>в котором </a:t>
            </a:r>
            <a:r>
              <a:rPr lang="ru-RU" sz="1600" dirty="0" smtClean="0"/>
              <a:t>жили участники экспедиции </a:t>
            </a:r>
            <a:r>
              <a:rPr lang="ru-RU" sz="1600" dirty="0"/>
              <a:t>- </a:t>
            </a:r>
            <a:r>
              <a:rPr lang="ru-RU" sz="1600" dirty="0" err="1"/>
              <a:t>А.А.Смородинцев</a:t>
            </a:r>
            <a:r>
              <a:rPr lang="ru-RU" sz="1600" dirty="0"/>
              <a:t> и </a:t>
            </a:r>
            <a:r>
              <a:rPr lang="ru-RU" sz="1600" dirty="0" err="1" smtClean="0"/>
              <a:t>В.И.Ильенко</a:t>
            </a:r>
            <a:r>
              <a:rPr lang="ru-RU" sz="1600" dirty="0"/>
              <a:t>. </a:t>
            </a:r>
            <a:r>
              <a:rPr lang="ru-RU" sz="1600" dirty="0" smtClean="0"/>
              <a:t>Иммунизация коз против клещевого энцефалита во избежание передачи инфекции с молоком. </a:t>
            </a:r>
            <a:endParaRPr lang="ru-RU" sz="1600" dirty="0"/>
          </a:p>
        </p:txBody>
      </p:sp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7" y="4917598"/>
            <a:ext cx="3511110" cy="189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"/>
          <a:stretch/>
        </p:blipFill>
        <p:spPr bwMode="auto">
          <a:xfrm>
            <a:off x="4788024" y="5075306"/>
            <a:ext cx="2867709" cy="1584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0182" y="38756"/>
            <a:ext cx="432048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ПУТЬ ПЕРВООТКРЫВАТЕЛЕЙ ВИРУСОЛОГИИ НЕ БЫЛ ЛЕГКИМ. </a:t>
            </a:r>
          </a:p>
          <a:p>
            <a:r>
              <a:rPr lang="ru-RU" dirty="0" smtClean="0"/>
              <a:t>Он был полон трудностей, лишений и  опасностей во имя здоровья человечества…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7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5328592" cy="3128543"/>
          </a:xfrm>
          <a:solidFill>
            <a:schemeClr val="accent3">
              <a:lumMod val="20000"/>
              <a:lumOff val="80000"/>
            </a:schemeClr>
          </a:solidFill>
          <a:ln w="12700">
            <a:solidFill>
              <a:srgbClr val="92D05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latin typeface="+mj-lt"/>
              </a:rPr>
              <a:t>МЕЖДУНАРОДНАЯ ДЕЯТЕЛЬНОСТЬ</a:t>
            </a:r>
            <a:r>
              <a:rPr lang="ru-RU" sz="2000" dirty="0" smtClean="0">
                <a:latin typeface="+mj-lt"/>
              </a:rPr>
              <a:t>. </a:t>
            </a: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1400" dirty="0" smtClean="0">
                <a:latin typeface="+mj-lt"/>
              </a:rPr>
              <a:t>В </a:t>
            </a:r>
            <a:r>
              <a:rPr lang="ru-RU" sz="1400" dirty="0">
                <a:latin typeface="+mj-lt"/>
              </a:rPr>
              <a:t>течение многих лет Анатолий Александрович был экспертом Комитета</a:t>
            </a:r>
            <a:r>
              <a:rPr lang="ru-RU" sz="1400" b="1" dirty="0">
                <a:latin typeface="+mj-lt"/>
              </a:rPr>
              <a:t> Всемирной Организации Здравоохранения </a:t>
            </a:r>
            <a:r>
              <a:rPr lang="ru-RU" sz="1400" dirty="0">
                <a:latin typeface="+mj-lt"/>
              </a:rPr>
              <a:t>(ВОЗ) по вирусологии, определявшего стратегию всех международных организаций, занимающихся борьбой с вирусными инфекциями на территориях различных стран мира. </a:t>
            </a:r>
          </a:p>
          <a:p>
            <a:pPr marL="0" indent="0">
              <a:buNone/>
            </a:pPr>
            <a:r>
              <a:rPr lang="ru-RU" sz="1400" dirty="0">
                <a:latin typeface="+mj-lt"/>
              </a:rPr>
              <a:t>Работа Комитета ВОЗ по вирусологии, в составе которого в содружестве с зарубежными коллегами работал А.А.Смородинцев, привела к кардинальному перевороту в истории борьбы </a:t>
            </a:r>
            <a:r>
              <a:rPr lang="ru-RU" sz="1400" dirty="0" smtClean="0">
                <a:latin typeface="+mj-lt"/>
              </a:rPr>
              <a:t>с </a:t>
            </a:r>
            <a:r>
              <a:rPr lang="ru-RU" sz="1400" dirty="0">
                <a:latin typeface="+mj-lt"/>
              </a:rPr>
              <a:t>такими вирусными инфекциями, как</a:t>
            </a:r>
            <a:r>
              <a:rPr lang="ru-RU" sz="1400" b="1" dirty="0">
                <a:latin typeface="+mj-lt"/>
              </a:rPr>
              <a:t> энцефалиты, корь, геморрагические лихорадки, полиомиелит, оспа </a:t>
            </a:r>
            <a:r>
              <a:rPr lang="ru-RU" sz="1400" dirty="0">
                <a:latin typeface="+mj-lt"/>
              </a:rPr>
              <a:t>и, в результате, к почти полной ликвидации </a:t>
            </a:r>
            <a:r>
              <a:rPr lang="ru-RU" sz="1400" dirty="0" smtClean="0">
                <a:latin typeface="+mj-lt"/>
              </a:rPr>
              <a:t>ряда из </a:t>
            </a:r>
            <a:r>
              <a:rPr lang="ru-RU" sz="1400" dirty="0">
                <a:latin typeface="+mj-lt"/>
              </a:rPr>
              <a:t>них на </a:t>
            </a:r>
            <a:r>
              <a:rPr lang="ru-RU" sz="1400" dirty="0" smtClean="0">
                <a:latin typeface="+mj-lt"/>
              </a:rPr>
              <a:t>глобальном уровне.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4" y="332657"/>
            <a:ext cx="3497984" cy="2520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13945"/>
            <a:ext cx="2592288" cy="3760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472529"/>
            <a:ext cx="5979013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b="1" dirty="0" smtClean="0"/>
              <a:t>1942 </a:t>
            </a:r>
            <a:r>
              <a:rPr lang="ru-RU" sz="1400" dirty="0" smtClean="0"/>
              <a:t>г. А.А.Смородинцева переводят в Москву, а в 1</a:t>
            </a:r>
            <a:r>
              <a:rPr lang="ru-RU" sz="1400" b="1" dirty="0" smtClean="0"/>
              <a:t>943 </a:t>
            </a:r>
            <a:r>
              <a:rPr lang="ru-RU" sz="1400" dirty="0" smtClean="0"/>
              <a:t>г. его посылают  в Египет, в Северную Африку для участия в работе международной комиссии, искавшей бактериологическое или химическое оружие на складах отступавшей немецкой армии генерала </a:t>
            </a:r>
            <a:r>
              <a:rPr lang="ru-RU" sz="1400" dirty="0" err="1" smtClean="0"/>
              <a:t>Роммеля</a:t>
            </a:r>
            <a:r>
              <a:rPr lang="ru-RU" sz="1400" dirty="0" smtClean="0"/>
              <a:t>. </a:t>
            </a:r>
          </a:p>
          <a:p>
            <a:r>
              <a:rPr lang="ru-RU" sz="1400" dirty="0" smtClean="0"/>
              <a:t>По завершении этой работы в Марокко, А.А.Смородинцева, по приглашению </a:t>
            </a:r>
            <a:r>
              <a:rPr lang="ru-RU" sz="1400" dirty="0" err="1" smtClean="0"/>
              <a:t>Рокфеллеровского</a:t>
            </a:r>
            <a:r>
              <a:rPr lang="ru-RU" sz="1400" dirty="0" smtClean="0"/>
              <a:t> фонда, командировали в США для обмена научной информацией в области борьбы с эпидемическими заболеваниями. </a:t>
            </a:r>
          </a:p>
          <a:p>
            <a:r>
              <a:rPr lang="ru-RU" sz="1400" dirty="0" smtClean="0"/>
              <a:t>В итоге этой деятельности в </a:t>
            </a:r>
            <a:r>
              <a:rPr lang="ru-RU" sz="1400" b="1" dirty="0" smtClean="0"/>
              <a:t>1944 </a:t>
            </a:r>
            <a:r>
              <a:rPr lang="ru-RU" sz="1400" dirty="0" smtClean="0"/>
              <a:t>г. А.А.Смородинцева избирают </a:t>
            </a:r>
            <a:r>
              <a:rPr lang="ru-RU" sz="1400" b="1" dirty="0" smtClean="0"/>
              <a:t>Почётным членом </a:t>
            </a:r>
            <a:r>
              <a:rPr lang="ru-RU" sz="1400" dirty="0" smtClean="0"/>
              <a:t>Американского общества микробиологов </a:t>
            </a:r>
            <a:r>
              <a:rPr lang="ru-RU" sz="1400" b="1" dirty="0" smtClean="0"/>
              <a:t>«как выдающегося ученого, внесшего крупный вклад в развитие микробиологии»</a:t>
            </a:r>
            <a:r>
              <a:rPr lang="ru-RU" sz="1400" dirty="0" smtClean="0"/>
              <a:t>, а позднее - почётным членом Нью-Йоркской Академии Наук и Королевского Медицинского общества Великобритании, а также ряда Академий Наук в Аргентине, Бразилии, Индии и многих Европейских странах.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6788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760639" cy="65864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</a:rPr>
              <a:t>НАУЧНАЯ ДЕЯТЕЛЬНОСТЬ </a:t>
            </a:r>
            <a:r>
              <a:rPr lang="ru-RU" sz="1400" dirty="0" smtClean="0">
                <a:solidFill>
                  <a:prstClr val="black"/>
                </a:solidFill>
              </a:rPr>
              <a:t>А.А</a:t>
            </a:r>
            <a:r>
              <a:rPr lang="ru-RU" sz="1400" dirty="0">
                <a:solidFill>
                  <a:prstClr val="black"/>
                </a:solidFill>
              </a:rPr>
              <a:t>. Смородинцева характеризует его как блестящего ученого-теоретика, изобретателя широкого ряда оригинальных </a:t>
            </a:r>
            <a:r>
              <a:rPr lang="ru-RU" sz="1400" dirty="0" smtClean="0">
                <a:solidFill>
                  <a:prstClr val="black"/>
                </a:solidFill>
              </a:rPr>
              <a:t>вакцин для </a:t>
            </a:r>
            <a:r>
              <a:rPr lang="ru-RU" sz="1400" dirty="0">
                <a:solidFill>
                  <a:prstClr val="black"/>
                </a:solidFill>
              </a:rPr>
              <a:t>борьбы с </a:t>
            </a:r>
            <a:r>
              <a:rPr lang="ru-RU" sz="1400" dirty="0" smtClean="0">
                <a:solidFill>
                  <a:prstClr val="black"/>
                </a:solidFill>
              </a:rPr>
              <a:t>вирусными инфекциями, </a:t>
            </a:r>
            <a:r>
              <a:rPr lang="ru-RU" sz="1400" dirty="0">
                <a:solidFill>
                  <a:prstClr val="black"/>
                </a:solidFill>
              </a:rPr>
              <a:t>а также создателя одной из передовых советских вирусологических школ. </a:t>
            </a:r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Под его руководством издано </a:t>
            </a:r>
            <a:r>
              <a:rPr lang="ru-RU" sz="1400" b="1" dirty="0" smtClean="0">
                <a:solidFill>
                  <a:prstClr val="black"/>
                </a:solidFill>
              </a:rPr>
              <a:t>47</a:t>
            </a:r>
            <a:r>
              <a:rPr lang="ru-RU" sz="1400" dirty="0" smtClean="0">
                <a:solidFill>
                  <a:prstClr val="black"/>
                </a:solidFill>
              </a:rPr>
              <a:t> монографий и сборников статей, защищено </a:t>
            </a:r>
            <a:r>
              <a:rPr lang="ru-RU" sz="1400" b="1" dirty="0" smtClean="0">
                <a:solidFill>
                  <a:prstClr val="black"/>
                </a:solidFill>
              </a:rPr>
              <a:t>33</a:t>
            </a:r>
            <a:r>
              <a:rPr lang="ru-RU" sz="1400" dirty="0" smtClean="0">
                <a:solidFill>
                  <a:prstClr val="black"/>
                </a:solidFill>
              </a:rPr>
              <a:t> докторских и более </a:t>
            </a:r>
            <a:r>
              <a:rPr lang="ru-RU" sz="1400" b="1" dirty="0" smtClean="0">
                <a:solidFill>
                  <a:prstClr val="black"/>
                </a:solidFill>
              </a:rPr>
              <a:t>120</a:t>
            </a:r>
            <a:r>
              <a:rPr lang="ru-RU" sz="1400" dirty="0" smtClean="0">
                <a:solidFill>
                  <a:prstClr val="black"/>
                </a:solidFill>
              </a:rPr>
              <a:t> кандидатских диссертаций.</a:t>
            </a:r>
          </a:p>
          <a:p>
            <a:endParaRPr lang="ru-RU" sz="1400" smtClean="0">
              <a:solidFill>
                <a:prstClr val="black"/>
              </a:solidFill>
            </a:endParaRPr>
          </a:p>
          <a:p>
            <a:r>
              <a:rPr lang="ru-RU" sz="1400" smtClean="0">
                <a:solidFill>
                  <a:prstClr val="black"/>
                </a:solidFill>
              </a:rPr>
              <a:t>В </a:t>
            </a:r>
            <a:r>
              <a:rPr lang="ru-RU" sz="1400" b="1" dirty="0">
                <a:solidFill>
                  <a:prstClr val="black"/>
                </a:solidFill>
              </a:rPr>
              <a:t>1938 </a:t>
            </a:r>
            <a:r>
              <a:rPr lang="ru-RU" sz="1400" dirty="0">
                <a:solidFill>
                  <a:prstClr val="black"/>
                </a:solidFill>
              </a:rPr>
              <a:t>г. А.А.Смородинцев переводится во Всесоюзный институт экспериментальной медицины (ВИЭМ) в Москве</a:t>
            </a:r>
            <a:r>
              <a:rPr lang="ru-RU" sz="1400" dirty="0" smtClean="0">
                <a:solidFill>
                  <a:prstClr val="black"/>
                </a:solidFill>
              </a:rPr>
              <a:t>,  </a:t>
            </a:r>
            <a:r>
              <a:rPr lang="ru-RU" sz="1400" dirty="0">
                <a:solidFill>
                  <a:prstClr val="black"/>
                </a:solidFill>
              </a:rPr>
              <a:t>где организует хорошо оборудованный крупный </a:t>
            </a:r>
            <a:r>
              <a:rPr lang="ru-RU" sz="1400" b="1" dirty="0" smtClean="0">
                <a:solidFill>
                  <a:prstClr val="black"/>
                </a:solidFill>
              </a:rPr>
              <a:t>Отдел вирусологии</a:t>
            </a:r>
            <a:r>
              <a:rPr lang="ru-RU" sz="1400" dirty="0" smtClean="0">
                <a:solidFill>
                  <a:prstClr val="black"/>
                </a:solidFill>
              </a:rPr>
              <a:t>, который выполнил </a:t>
            </a:r>
            <a:r>
              <a:rPr lang="ru-RU" sz="1400" dirty="0">
                <a:solidFill>
                  <a:prstClr val="black"/>
                </a:solidFill>
              </a:rPr>
              <a:t>ряд важных исследований по проблеме гриппа и по новым для нашей страны природно-очаговым инфекциям: клещевой и японский энцефалиты</a:t>
            </a:r>
            <a:r>
              <a:rPr lang="ru-RU" sz="1400" dirty="0" smtClean="0">
                <a:solidFill>
                  <a:prstClr val="black"/>
                </a:solidFill>
              </a:rPr>
              <a:t>, геморрагический    </a:t>
            </a:r>
            <a:r>
              <a:rPr lang="ru-RU" sz="1400" dirty="0" err="1">
                <a:solidFill>
                  <a:prstClr val="black"/>
                </a:solidFill>
              </a:rPr>
              <a:t>нефрозо</a:t>
            </a:r>
            <a:r>
              <a:rPr lang="ru-RU" sz="1400" dirty="0">
                <a:solidFill>
                  <a:prstClr val="black"/>
                </a:solidFill>
              </a:rPr>
              <a:t>-нефрит (геморрагическая лихорадка с почечным синдромом</a:t>
            </a:r>
            <a:r>
              <a:rPr lang="ru-RU" sz="1400" dirty="0" smtClean="0">
                <a:solidFill>
                  <a:prstClr val="black"/>
                </a:solidFill>
              </a:rPr>
              <a:t>).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ru-RU" sz="1400" b="1" dirty="0">
                <a:solidFill>
                  <a:prstClr val="black"/>
                </a:solidFill>
              </a:rPr>
              <a:t>1946 </a:t>
            </a:r>
            <a:r>
              <a:rPr lang="ru-RU" sz="1400" dirty="0">
                <a:solidFill>
                  <a:prstClr val="black"/>
                </a:solidFill>
              </a:rPr>
              <a:t>г. А.А.Смородинцева избирают членом-корреспондентом </a:t>
            </a:r>
            <a:r>
              <a:rPr lang="ru-RU" sz="1400" dirty="0" smtClean="0">
                <a:solidFill>
                  <a:prstClr val="black"/>
                </a:solidFill>
              </a:rPr>
              <a:t>АМН СССР</a:t>
            </a:r>
            <a:r>
              <a:rPr lang="ru-RU" sz="1400" dirty="0">
                <a:solidFill>
                  <a:prstClr val="black"/>
                </a:solidFill>
              </a:rPr>
              <a:t>. </a:t>
            </a:r>
            <a:r>
              <a:rPr lang="ru-RU" sz="1400" dirty="0" smtClean="0">
                <a:solidFill>
                  <a:prstClr val="black"/>
                </a:solidFill>
              </a:rPr>
              <a:t> В </a:t>
            </a:r>
            <a:r>
              <a:rPr lang="ru-RU" sz="1400" dirty="0">
                <a:solidFill>
                  <a:prstClr val="black"/>
                </a:solidFill>
              </a:rPr>
              <a:t>этом же году, по его инициативе на базе Отдела вирусологии ВИЭМ </a:t>
            </a:r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системе АМН СССР был создан </a:t>
            </a:r>
            <a:r>
              <a:rPr lang="ru-RU" sz="1400" b="1" dirty="0">
                <a:solidFill>
                  <a:prstClr val="black"/>
                </a:solidFill>
              </a:rPr>
              <a:t>Институт вирусологии им. Д.И. Ивановского.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b="1" dirty="0">
                <a:solidFill>
                  <a:prstClr val="black"/>
                </a:solidFill>
              </a:rPr>
              <a:t>1947</a:t>
            </a:r>
            <a:r>
              <a:rPr lang="ru-RU" sz="1400" dirty="0">
                <a:solidFill>
                  <a:prstClr val="black"/>
                </a:solidFill>
              </a:rPr>
              <a:t> г. </a:t>
            </a:r>
            <a:r>
              <a:rPr lang="ru-RU" sz="1400" dirty="0" smtClean="0">
                <a:solidFill>
                  <a:prstClr val="black"/>
                </a:solidFill>
              </a:rPr>
              <a:t>А.А.Смородинцев </a:t>
            </a:r>
            <a:r>
              <a:rPr lang="ru-RU" sz="1400" dirty="0">
                <a:solidFill>
                  <a:prstClr val="black"/>
                </a:solidFill>
              </a:rPr>
              <a:t>был приглашён в Ленинград, </a:t>
            </a:r>
            <a:r>
              <a:rPr lang="ru-RU" sz="1400" dirty="0" smtClean="0">
                <a:solidFill>
                  <a:prstClr val="black"/>
                </a:solidFill>
              </a:rPr>
              <a:t>во </a:t>
            </a:r>
            <a:r>
              <a:rPr lang="ru-RU" sz="1400" dirty="0">
                <a:solidFill>
                  <a:prstClr val="black"/>
                </a:solidFill>
              </a:rPr>
              <a:t>Всесоюзный институт экспериментальной медицины АМН СССР (ВИЭМ), где организовал </a:t>
            </a:r>
            <a:r>
              <a:rPr lang="ru-RU" sz="1400" b="1" dirty="0" smtClean="0">
                <a:solidFill>
                  <a:prstClr val="black"/>
                </a:solidFill>
              </a:rPr>
              <a:t>Отдел </a:t>
            </a:r>
            <a:r>
              <a:rPr lang="ru-RU" sz="1400" b="1" dirty="0">
                <a:solidFill>
                  <a:prstClr val="black"/>
                </a:solidFill>
              </a:rPr>
              <a:t>вирусологии </a:t>
            </a:r>
            <a:r>
              <a:rPr lang="ru-RU" sz="1400" dirty="0">
                <a:solidFill>
                  <a:prstClr val="black"/>
                </a:solidFill>
              </a:rPr>
              <a:t>и </a:t>
            </a:r>
            <a:r>
              <a:rPr lang="ru-RU" sz="1400" dirty="0" smtClean="0">
                <a:solidFill>
                  <a:prstClr val="black"/>
                </a:solidFill>
              </a:rPr>
              <a:t>возглавил исследования по противовирусному иммунитету </a:t>
            </a:r>
            <a:r>
              <a:rPr lang="ru-RU" sz="1400" dirty="0">
                <a:solidFill>
                  <a:prstClr val="black"/>
                </a:solidFill>
              </a:rPr>
              <a:t>и </a:t>
            </a:r>
            <a:r>
              <a:rPr lang="ru-RU" sz="1400" dirty="0" smtClean="0">
                <a:solidFill>
                  <a:prstClr val="black"/>
                </a:solidFill>
              </a:rPr>
              <a:t>созданию эффективных </a:t>
            </a:r>
            <a:r>
              <a:rPr lang="ru-RU" sz="1400" dirty="0">
                <a:solidFill>
                  <a:prstClr val="black"/>
                </a:solidFill>
              </a:rPr>
              <a:t>вакцин против </a:t>
            </a:r>
            <a:r>
              <a:rPr lang="ru-RU" sz="1400" dirty="0" smtClean="0">
                <a:solidFill>
                  <a:prstClr val="black"/>
                </a:solidFill>
              </a:rPr>
              <a:t>клещевого энцефалита, полиомиелита, гриппа и других ОРВИ, </a:t>
            </a:r>
            <a:r>
              <a:rPr lang="ru-RU" sz="1400" dirty="0">
                <a:solidFill>
                  <a:prstClr val="black"/>
                </a:solidFill>
              </a:rPr>
              <a:t>а также </a:t>
            </a:r>
            <a:r>
              <a:rPr lang="ru-RU" sz="1400" dirty="0" smtClean="0">
                <a:solidFill>
                  <a:prstClr val="black"/>
                </a:solidFill>
              </a:rPr>
              <a:t>по изучению роли неспецифических сывороточных ингибиторов и интерферонов при вирусных </a:t>
            </a:r>
            <a:r>
              <a:rPr lang="ru-RU" sz="1400" dirty="0">
                <a:solidFill>
                  <a:prstClr val="black"/>
                </a:solidFill>
              </a:rPr>
              <a:t>инфекциях. Одновременно в </a:t>
            </a:r>
            <a:r>
              <a:rPr lang="ru-RU" sz="1400" b="1" dirty="0">
                <a:solidFill>
                  <a:prstClr val="black"/>
                </a:solidFill>
              </a:rPr>
              <a:t>1949</a:t>
            </a:r>
            <a:r>
              <a:rPr lang="ru-RU" sz="1400" dirty="0">
                <a:solidFill>
                  <a:prstClr val="black"/>
                </a:solidFill>
              </a:rPr>
              <a:t> г. А.А.Смородинцев возглавил </a:t>
            </a:r>
            <a:r>
              <a:rPr lang="ru-RU" sz="1400" dirty="0" smtClean="0">
                <a:solidFill>
                  <a:prstClr val="black"/>
                </a:solidFill>
              </a:rPr>
              <a:t>Лабораторию </a:t>
            </a:r>
            <a:r>
              <a:rPr lang="ru-RU" sz="1400" dirty="0">
                <a:solidFill>
                  <a:prstClr val="black"/>
                </a:solidFill>
              </a:rPr>
              <a:t>вирусологии в Ленинградском </a:t>
            </a:r>
            <a:r>
              <a:rPr lang="ru-RU" sz="1400" dirty="0" smtClean="0">
                <a:solidFill>
                  <a:prstClr val="black"/>
                </a:solidFill>
              </a:rPr>
              <a:t>НИИ эпидемиологии </a:t>
            </a:r>
            <a:r>
              <a:rPr lang="ru-RU" sz="1400" dirty="0">
                <a:solidFill>
                  <a:prstClr val="black"/>
                </a:solidFill>
              </a:rPr>
              <a:t>и микробиологии им</a:t>
            </a:r>
            <a:r>
              <a:rPr lang="ru-RU" sz="1400" dirty="0" smtClean="0">
                <a:solidFill>
                  <a:prstClr val="black"/>
                </a:solidFill>
              </a:rPr>
              <a:t>. </a:t>
            </a:r>
            <a:r>
              <a:rPr lang="ru-RU" sz="1400" dirty="0" err="1" smtClean="0">
                <a:solidFill>
                  <a:prstClr val="black"/>
                </a:solidFill>
              </a:rPr>
              <a:t>Л.Пастера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МЗ РСФСР, </a:t>
            </a:r>
            <a:r>
              <a:rPr lang="ru-RU" sz="1400" dirty="0" smtClean="0">
                <a:solidFill>
                  <a:prstClr val="black"/>
                </a:solidFill>
              </a:rPr>
              <a:t>где инициировал работы  по созданию </a:t>
            </a:r>
            <a:r>
              <a:rPr lang="ru-RU" sz="1400" dirty="0">
                <a:solidFill>
                  <a:prstClr val="black"/>
                </a:solidFill>
              </a:rPr>
              <a:t>отечественных вакцин против </a:t>
            </a:r>
            <a:r>
              <a:rPr lang="ru-RU" sz="1400" dirty="0" smtClean="0">
                <a:solidFill>
                  <a:prstClr val="black"/>
                </a:solidFill>
              </a:rPr>
              <a:t>кори, краснухи </a:t>
            </a:r>
            <a:r>
              <a:rPr lang="ru-RU" sz="1400" dirty="0">
                <a:solidFill>
                  <a:prstClr val="black"/>
                </a:solidFill>
              </a:rPr>
              <a:t>и эпидемического </a:t>
            </a:r>
            <a:r>
              <a:rPr lang="ru-RU" sz="1400" dirty="0" smtClean="0">
                <a:solidFill>
                  <a:prstClr val="black"/>
                </a:solidFill>
              </a:rPr>
              <a:t>паротита при участии </a:t>
            </a:r>
            <a:r>
              <a:rPr lang="ru-RU" sz="1400" dirty="0" err="1" smtClean="0">
                <a:solidFill>
                  <a:prstClr val="black"/>
                </a:solidFill>
              </a:rPr>
              <a:t>Л.Ю.Тарос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</a:rPr>
              <a:t>Л.М.Бойчук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</a:rPr>
              <a:t>Е.С.Шишкиной</a:t>
            </a:r>
            <a:r>
              <a:rPr lang="ru-RU" sz="1400" dirty="0" smtClean="0">
                <a:solidFill>
                  <a:prstClr val="black"/>
                </a:solidFill>
              </a:rPr>
              <a:t>, </a:t>
            </a:r>
            <a:r>
              <a:rPr lang="ru-RU" sz="1400" dirty="0" err="1" smtClean="0">
                <a:solidFill>
                  <a:prstClr val="black"/>
                </a:solidFill>
              </a:rPr>
              <a:t>Н.С.Клячко</a:t>
            </a:r>
            <a:r>
              <a:rPr lang="ru-RU" sz="1400" dirty="0" smtClean="0">
                <a:solidFill>
                  <a:prstClr val="black"/>
                </a:solidFill>
              </a:rPr>
              <a:t> и </a:t>
            </a:r>
            <a:r>
              <a:rPr lang="ru-RU" sz="1400" dirty="0" err="1" smtClean="0">
                <a:solidFill>
                  <a:prstClr val="black"/>
                </a:solidFill>
              </a:rPr>
              <a:t>М.Н.Насибова</a:t>
            </a:r>
            <a:r>
              <a:rPr lang="ru-RU" sz="1400" dirty="0" smtClean="0">
                <a:solidFill>
                  <a:prstClr val="black"/>
                </a:solidFill>
              </a:rPr>
              <a:t>. 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2352"/>
            <a:ext cx="2664296" cy="3089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3645024"/>
            <a:ext cx="2902074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Вдохновенный исследователь, высоко требовательный к себе и другим, великолепный организатор и блестящий оратор, привлекающий к себе самых ярких ученых и работников практического здравоохранения, в течение многих лет возглавлял работу Ленинградского отделения Всесоюзного общества эпидемиологов, микробиологов и паразитологов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500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2478</Words>
  <Application>Microsoft Office PowerPoint</Application>
  <PresentationFormat>Экран (4:3)</PresentationFormat>
  <Paragraphs>114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2_Тема Office</vt:lpstr>
      <vt:lpstr>Презентация PowerPoint</vt:lpstr>
      <vt:lpstr> </vt:lpstr>
      <vt:lpstr>НАЧАЛО ПУТИ И ПЕРВЫЕ ДОСТИЖЕНИЯ В БОРЬБЕ С ГРИППОМ</vt:lpstr>
      <vt:lpstr>Презентация PowerPoint</vt:lpstr>
      <vt:lpstr>Презентация PowerPoint</vt:lpstr>
      <vt:lpstr>ИСТОРИЧЕСКИЕ ВЕХИ В РАЗВИТИИ ОТЕЧЕСТВЕННОЙ ВИРУСОЛОГИИ НЕРАЗРЫВНО СВЯЗАНЫ С ИМЕНАМИ   А.А. СМОРОДИНЦЕВА,   Л.А. ЗИЛЬБЕРА, М.П. ЧУМАКОВА</vt:lpstr>
      <vt:lpstr>Презентация PowerPoint</vt:lpstr>
      <vt:lpstr>Презентация PowerPoint</vt:lpstr>
      <vt:lpstr>Презентация PowerPoint</vt:lpstr>
      <vt:lpstr>БОРЬБА С ПОЛИОМИЕЛИТОМ</vt:lpstr>
      <vt:lpstr>РЕАЛИЗАЦИЯ ПРОГРАММЫ ВАКЦИНАЦИИ ПРОТИВ ПОЛИОМИЕЛИТА В СТРАНЕ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user125</dc:creator>
  <cp:lastModifiedBy>user125</cp:lastModifiedBy>
  <cp:revision>118</cp:revision>
  <dcterms:created xsi:type="dcterms:W3CDTF">2018-05-10T09:37:10Z</dcterms:created>
  <dcterms:modified xsi:type="dcterms:W3CDTF">2018-05-23T14:46:33Z</dcterms:modified>
</cp:coreProperties>
</file>